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3" r:id="rId1"/>
  </p:sldMasterIdLst>
  <p:notesMasterIdLst>
    <p:notesMasterId r:id="rId17"/>
  </p:notesMasterIdLst>
  <p:sldIdLst>
    <p:sldId id="256" r:id="rId2"/>
    <p:sldId id="257" r:id="rId3"/>
    <p:sldId id="265" r:id="rId4"/>
    <p:sldId id="258" r:id="rId5"/>
    <p:sldId id="259" r:id="rId6"/>
    <p:sldId id="266" r:id="rId7"/>
    <p:sldId id="267" r:id="rId8"/>
    <p:sldId id="268" r:id="rId9"/>
    <p:sldId id="269" r:id="rId10"/>
    <p:sldId id="270" r:id="rId11"/>
    <p:sldId id="271" r:id="rId12"/>
    <p:sldId id="261" r:id="rId13"/>
    <p:sldId id="264" r:id="rId14"/>
    <p:sldId id="272" r:id="rId15"/>
    <p:sldId id="262" r:id="rId16"/>
  </p:sldIdLst>
  <p:sldSz cx="12192000" cy="6858000"/>
  <p:notesSz cx="6858000" cy="9144000"/>
  <p:embeddedFontLst>
    <p:embeddedFont>
      <p:font typeface="Calibri" panose="020F0502020204030204" pitchFamily="34" charset="0"/>
      <p:regular r:id="rId18"/>
      <p:bold r:id="rId19"/>
      <p:italic r:id="rId20"/>
      <p:boldItalic r:id="rId21"/>
    </p:embeddedFont>
    <p:embeddedFont>
      <p:font typeface="Georgia" panose="02040502050405020303" pitchFamily="18" charset="0"/>
      <p:regular r:id="rId22"/>
      <p:bold r:id="rId23"/>
      <p:italic r:id="rId24"/>
      <p:boldItalic r:id="rId25"/>
    </p:embeddedFont>
    <p:embeddedFont>
      <p:font typeface="Monotype Corsiva" panose="03010101010201010101" pitchFamily="66" charset="0"/>
      <p:italic r:id="rId26"/>
    </p:embeddedFont>
    <p:embeddedFont>
      <p:font typeface="Open Sans" panose="020B0604020202020204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76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0" d="100"/>
          <a:sy n="80" d="100"/>
        </p:scale>
        <p:origin x="75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26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font" Target="fonts/font4.fntdata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5" Type="http://schemas.openxmlformats.org/officeDocument/2006/relationships/font" Target="fonts/font8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3.fntdata"/><Relationship Id="rId29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7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6.fntdata"/><Relationship Id="rId28" Type="http://schemas.openxmlformats.org/officeDocument/2006/relationships/font" Target="fonts/font11.fntdata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5.fntdata"/><Relationship Id="rId27" Type="http://schemas.openxmlformats.org/officeDocument/2006/relationships/font" Target="fonts/font10.fntdata"/><Relationship Id="rId30" Type="http://schemas.openxmlformats.org/officeDocument/2006/relationships/font" Target="fonts/font13.fntdata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5" name="Google Shape;125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6" name="Google Shape;126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5f11292f9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5f11292f9a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g5f11292f9a_0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61c4d9e044_0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0" name="Google Shape;150;g61c4d9e04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5e420925b9_0_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5e420925b9_0_5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7" name="Google Shape;167;g5e420925b9_0_5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12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6" name="Google Shape;17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photo">
  <p:cSld name="Title Slide - photo"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2"/>
          <p:cNvPicPr preferRelativeResize="0"/>
          <p:nvPr/>
        </p:nvPicPr>
        <p:blipFill rotWithShape="1">
          <a:blip r:embed="rId2">
            <a:alphaModFix/>
          </a:blip>
          <a:srcRect r="26696"/>
          <a:stretch/>
        </p:blipFill>
        <p:spPr>
          <a:xfrm>
            <a:off x="4581025" y="0"/>
            <a:ext cx="754050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6" name="Google Shape;16;p2"/>
          <p:cNvGrpSpPr/>
          <p:nvPr/>
        </p:nvGrpSpPr>
        <p:grpSpPr>
          <a:xfrm>
            <a:off x="935" y="0"/>
            <a:ext cx="12191065" cy="6865146"/>
            <a:chOff x="935" y="0"/>
            <a:chExt cx="12191065" cy="6865146"/>
          </a:xfrm>
        </p:grpSpPr>
        <p:sp>
          <p:nvSpPr>
            <p:cNvPr id="17" name="Google Shape;17;p2"/>
            <p:cNvSpPr/>
            <p:nvPr/>
          </p:nvSpPr>
          <p:spPr>
            <a:xfrm>
              <a:off x="935" y="0"/>
              <a:ext cx="8599464" cy="6862618"/>
            </a:xfrm>
            <a:custGeom>
              <a:avLst/>
              <a:gdLst/>
              <a:ahLst/>
              <a:cxnLst/>
              <a:rect l="l" t="t" r="r" b="b"/>
              <a:pathLst>
                <a:path w="8599464" h="6862618" extrusionOk="0">
                  <a:moveTo>
                    <a:pt x="409" y="0"/>
                  </a:moveTo>
                  <a:lnTo>
                    <a:pt x="8174591" y="0"/>
                  </a:lnTo>
                  <a:lnTo>
                    <a:pt x="5389827" y="1962727"/>
                  </a:lnTo>
                  <a:lnTo>
                    <a:pt x="5639209" y="5546436"/>
                  </a:lnTo>
                  <a:lnTo>
                    <a:pt x="8599464" y="6862618"/>
                  </a:lnTo>
                  <a:lnTo>
                    <a:pt x="5027" y="6862618"/>
                  </a:lnTo>
                  <a:cubicBezTo>
                    <a:pt x="1948" y="4579697"/>
                    <a:pt x="-1130" y="2296775"/>
                    <a:pt x="409" y="0"/>
                  </a:cubicBezTo>
                  <a:close/>
                </a:path>
              </a:pathLst>
            </a:custGeom>
            <a:solidFill>
              <a:srgbClr val="0084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18" name="Google Shape;18;p2"/>
            <p:cNvSpPr/>
            <p:nvPr/>
          </p:nvSpPr>
          <p:spPr>
            <a:xfrm>
              <a:off x="8969564" y="4994143"/>
              <a:ext cx="3216812" cy="1871003"/>
            </a:xfrm>
            <a:custGeom>
              <a:avLst/>
              <a:gdLst/>
              <a:ahLst/>
              <a:cxnLst/>
              <a:rect l="l" t="t" r="r" b="b"/>
              <a:pathLst>
                <a:path w="3216812" h="1871003" extrusionOk="0">
                  <a:moveTo>
                    <a:pt x="3216812" y="1871003"/>
                  </a:moveTo>
                  <a:lnTo>
                    <a:pt x="3216812" y="196947"/>
                  </a:lnTo>
                  <a:lnTo>
                    <a:pt x="2822917" y="0"/>
                  </a:lnTo>
                  <a:lnTo>
                    <a:pt x="0" y="1871003"/>
                  </a:lnTo>
                  <a:lnTo>
                    <a:pt x="3216812" y="1871003"/>
                  </a:lnTo>
                  <a:close/>
                </a:path>
              </a:pathLst>
            </a:custGeom>
            <a:solidFill>
              <a:srgbClr val="00376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pic>
          <p:nvPicPr>
            <p:cNvPr id="19" name="Google Shape;19;p2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689549" y="5808703"/>
              <a:ext cx="1089449" cy="7195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0" name="Google Shape;20;p2"/>
            <p:cNvSpPr/>
            <p:nvPr/>
          </p:nvSpPr>
          <p:spPr>
            <a:xfrm>
              <a:off x="8473440" y="0"/>
              <a:ext cx="3718560" cy="5194554"/>
            </a:xfrm>
            <a:custGeom>
              <a:avLst/>
              <a:gdLst/>
              <a:ahLst/>
              <a:cxnLst/>
              <a:rect l="l" t="t" r="r" b="b"/>
              <a:pathLst>
                <a:path w="3718560" h="5181600" extrusionOk="0">
                  <a:moveTo>
                    <a:pt x="3718560" y="4689"/>
                  </a:moveTo>
                  <a:lnTo>
                    <a:pt x="3718560" y="5181600"/>
                  </a:lnTo>
                  <a:lnTo>
                    <a:pt x="3324665" y="4984652"/>
                  </a:lnTo>
                  <a:lnTo>
                    <a:pt x="3113649" y="1444283"/>
                  </a:lnTo>
                  <a:lnTo>
                    <a:pt x="0" y="0"/>
                  </a:lnTo>
                  <a:lnTo>
                    <a:pt x="3718560" y="4689"/>
                  </a:lnTo>
                  <a:close/>
                </a:path>
              </a:pathLst>
            </a:custGeom>
            <a:solidFill>
              <a:srgbClr val="8AE2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668867" y="3126398"/>
              <a:ext cx="3854700" cy="306300"/>
            </a:xfrm>
            <a:prstGeom prst="rect">
              <a:avLst/>
            </a:prstGeom>
            <a:solidFill>
              <a:srgbClr val="8AE2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22" name="Google Shape;22;p2"/>
          <p:cNvSpPr txBox="1">
            <a:spLocks noGrp="1"/>
          </p:cNvSpPr>
          <p:nvPr>
            <p:ph type="ftr" idx="11"/>
          </p:nvPr>
        </p:nvSpPr>
        <p:spPr>
          <a:xfrm>
            <a:off x="828000" y="694276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3" name="Google Shape;23;p2"/>
          <p:cNvSpPr txBox="1">
            <a:spLocks noGrp="1"/>
          </p:cNvSpPr>
          <p:nvPr>
            <p:ph type="sldNum" idx="12"/>
          </p:nvPr>
        </p:nvSpPr>
        <p:spPr>
          <a:xfrm>
            <a:off x="0" y="6942762"/>
            <a:ext cx="72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sp>
        <p:nvSpPr>
          <p:cNvPr id="24" name="Google Shape;24;p2"/>
          <p:cNvSpPr txBox="1">
            <a:spLocks noGrp="1"/>
          </p:cNvSpPr>
          <p:nvPr>
            <p:ph type="subTitle" idx="1"/>
          </p:nvPr>
        </p:nvSpPr>
        <p:spPr>
          <a:xfrm>
            <a:off x="584200" y="3665632"/>
            <a:ext cx="4618916" cy="26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5" name="Google Shape;25;p2"/>
          <p:cNvSpPr txBox="1">
            <a:spLocks noGrp="1"/>
          </p:cNvSpPr>
          <p:nvPr>
            <p:ph type="title"/>
          </p:nvPr>
        </p:nvSpPr>
        <p:spPr>
          <a:xfrm>
            <a:off x="584200" y="1316333"/>
            <a:ext cx="4618916" cy="16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">
  <p:cSld name="photo"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96;p11"/>
          <p:cNvPicPr preferRelativeResize="0"/>
          <p:nvPr/>
        </p:nvPicPr>
        <p:blipFill rotWithShape="1">
          <a:blip r:embed="rId2">
            <a:alphaModFix/>
          </a:blip>
          <a:srcRect t="15900"/>
          <a:stretch/>
        </p:blipFill>
        <p:spPr>
          <a:xfrm>
            <a:off x="0" y="0"/>
            <a:ext cx="12230730" cy="68580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7" name="Google Shape;97;p11"/>
          <p:cNvGrpSpPr/>
          <p:nvPr/>
        </p:nvGrpSpPr>
        <p:grpSpPr>
          <a:xfrm>
            <a:off x="8512171" y="0"/>
            <a:ext cx="3718560" cy="6858000"/>
            <a:chOff x="8472505" y="0"/>
            <a:chExt cx="3718560" cy="6858000"/>
          </a:xfrm>
        </p:grpSpPr>
        <p:sp>
          <p:nvSpPr>
            <p:cNvPr id="98" name="Google Shape;98;p11"/>
            <p:cNvSpPr/>
            <p:nvPr/>
          </p:nvSpPr>
          <p:spPr>
            <a:xfrm>
              <a:off x="8974253" y="4986997"/>
              <a:ext cx="3216812" cy="1871003"/>
            </a:xfrm>
            <a:custGeom>
              <a:avLst/>
              <a:gdLst/>
              <a:ahLst/>
              <a:cxnLst/>
              <a:rect l="l" t="t" r="r" b="b"/>
              <a:pathLst>
                <a:path w="3216812" h="1871003" extrusionOk="0">
                  <a:moveTo>
                    <a:pt x="3216812" y="1871003"/>
                  </a:moveTo>
                  <a:lnTo>
                    <a:pt x="3216812" y="196947"/>
                  </a:lnTo>
                  <a:lnTo>
                    <a:pt x="2822917" y="0"/>
                  </a:lnTo>
                  <a:lnTo>
                    <a:pt x="0" y="1871003"/>
                  </a:lnTo>
                  <a:lnTo>
                    <a:pt x="3216812" y="1871003"/>
                  </a:lnTo>
                  <a:close/>
                </a:path>
              </a:pathLst>
            </a:custGeom>
            <a:solidFill>
              <a:srgbClr val="00376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99" name="Google Shape;99;p11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688614" y="5801557"/>
              <a:ext cx="1089447" cy="7195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0" name="Google Shape;100;p11"/>
            <p:cNvSpPr/>
            <p:nvPr/>
          </p:nvSpPr>
          <p:spPr>
            <a:xfrm>
              <a:off x="8472505" y="0"/>
              <a:ext cx="3718560" cy="5190978"/>
            </a:xfrm>
            <a:custGeom>
              <a:avLst/>
              <a:gdLst/>
              <a:ahLst/>
              <a:cxnLst/>
              <a:rect l="l" t="t" r="r" b="b"/>
              <a:pathLst>
                <a:path w="3718560" h="5181600" extrusionOk="0">
                  <a:moveTo>
                    <a:pt x="3718560" y="4689"/>
                  </a:moveTo>
                  <a:lnTo>
                    <a:pt x="3718560" y="5181600"/>
                  </a:lnTo>
                  <a:lnTo>
                    <a:pt x="3324665" y="4984652"/>
                  </a:lnTo>
                  <a:lnTo>
                    <a:pt x="3113649" y="1444283"/>
                  </a:lnTo>
                  <a:lnTo>
                    <a:pt x="0" y="0"/>
                  </a:lnTo>
                  <a:lnTo>
                    <a:pt x="3718560" y="4689"/>
                  </a:lnTo>
                  <a:close/>
                </a:path>
              </a:pathLst>
            </a:custGeom>
            <a:solidFill>
              <a:srgbClr val="8AE2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and content 2">
  <p:cSld name="Title, subtitle, and content 2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2"/>
          <p:cNvSpPr txBox="1">
            <a:spLocks noGrp="1"/>
          </p:cNvSpPr>
          <p:nvPr>
            <p:ph type="body" idx="1"/>
          </p:nvPr>
        </p:nvSpPr>
        <p:spPr>
          <a:xfrm>
            <a:off x="720000" y="1890000"/>
            <a:ext cx="5040000" cy="4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3" name="Google Shape;103;p12"/>
          <p:cNvSpPr txBox="1">
            <a:spLocks noGrp="1"/>
          </p:cNvSpPr>
          <p:nvPr>
            <p:ph type="ftr" idx="11"/>
          </p:nvPr>
        </p:nvSpPr>
        <p:spPr>
          <a:xfrm>
            <a:off x="1620000" y="6300000"/>
            <a:ext cx="411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4" name="Google Shape;104;p12"/>
          <p:cNvSpPr txBox="1">
            <a:spLocks noGrp="1"/>
          </p:cNvSpPr>
          <p:nvPr>
            <p:ph type="sldNum" idx="12"/>
          </p:nvPr>
        </p:nvSpPr>
        <p:spPr>
          <a:xfrm>
            <a:off x="720000" y="630000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sp>
        <p:nvSpPr>
          <p:cNvPr id="105" name="Google Shape;105;p12"/>
          <p:cNvSpPr txBox="1">
            <a:spLocks noGrp="1"/>
          </p:cNvSpPr>
          <p:nvPr>
            <p:ph type="body" idx="2"/>
          </p:nvPr>
        </p:nvSpPr>
        <p:spPr>
          <a:xfrm>
            <a:off x="6120000" y="1890000"/>
            <a:ext cx="5040000" cy="4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6" name="Google Shape;106;p12"/>
          <p:cNvSpPr txBox="1">
            <a:spLocks noGrp="1"/>
          </p:cNvSpPr>
          <p:nvPr>
            <p:ph type="title"/>
          </p:nvPr>
        </p:nvSpPr>
        <p:spPr>
          <a:xfrm>
            <a:off x="720000" y="648000"/>
            <a:ext cx="95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07" name="Google Shape;107;p12"/>
          <p:cNvSpPr txBox="1">
            <a:spLocks noGrp="1"/>
          </p:cNvSpPr>
          <p:nvPr>
            <p:ph type="subTitle" idx="3"/>
          </p:nvPr>
        </p:nvSpPr>
        <p:spPr>
          <a:xfrm>
            <a:off x="719999" y="1293509"/>
            <a:ext cx="104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3500"/>
              <a:buFont typeface="Arial"/>
              <a:buNone/>
              <a:defRPr sz="3500" b="0" i="1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ubtitle">
  <p:cSld name="Title and subtitle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13"/>
          <p:cNvSpPr txBox="1">
            <a:spLocks noGrp="1"/>
          </p:cNvSpPr>
          <p:nvPr>
            <p:ph type="ftr" idx="11"/>
          </p:nvPr>
        </p:nvSpPr>
        <p:spPr>
          <a:xfrm>
            <a:off x="1620000" y="6300000"/>
            <a:ext cx="41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0" name="Google Shape;110;p13"/>
          <p:cNvSpPr txBox="1">
            <a:spLocks noGrp="1"/>
          </p:cNvSpPr>
          <p:nvPr>
            <p:ph type="sldNum" idx="12"/>
          </p:nvPr>
        </p:nvSpPr>
        <p:spPr>
          <a:xfrm>
            <a:off x="720000" y="630000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sp>
        <p:nvSpPr>
          <p:cNvPr id="111" name="Google Shape;111;p13"/>
          <p:cNvSpPr txBox="1">
            <a:spLocks noGrp="1"/>
          </p:cNvSpPr>
          <p:nvPr>
            <p:ph type="title"/>
          </p:nvPr>
        </p:nvSpPr>
        <p:spPr>
          <a:xfrm>
            <a:off x="720000" y="648000"/>
            <a:ext cx="95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2" name="Google Shape;112;p13"/>
          <p:cNvSpPr txBox="1">
            <a:spLocks noGrp="1"/>
          </p:cNvSpPr>
          <p:nvPr>
            <p:ph type="subTitle" idx="1"/>
          </p:nvPr>
        </p:nvSpPr>
        <p:spPr>
          <a:xfrm>
            <a:off x="719999" y="1293509"/>
            <a:ext cx="104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3500"/>
              <a:buFont typeface="Arial"/>
              <a:buNone/>
              <a:defRPr sz="3500" b="0" i="1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n and content 1">
  <p:cSld name="Titlen and content 1"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4"/>
          <p:cNvSpPr txBox="1">
            <a:spLocks noGrp="1"/>
          </p:cNvSpPr>
          <p:nvPr>
            <p:ph type="title"/>
          </p:nvPr>
        </p:nvSpPr>
        <p:spPr>
          <a:xfrm>
            <a:off x="720000" y="648000"/>
            <a:ext cx="95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5" name="Google Shape;115;p14"/>
          <p:cNvSpPr txBox="1">
            <a:spLocks noGrp="1"/>
          </p:cNvSpPr>
          <p:nvPr>
            <p:ph type="ftr" idx="11"/>
          </p:nvPr>
        </p:nvSpPr>
        <p:spPr>
          <a:xfrm>
            <a:off x="1620000" y="6300000"/>
            <a:ext cx="41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6" name="Google Shape;116;p14"/>
          <p:cNvSpPr txBox="1">
            <a:spLocks noGrp="1"/>
          </p:cNvSpPr>
          <p:nvPr>
            <p:ph type="sldNum" idx="12"/>
          </p:nvPr>
        </p:nvSpPr>
        <p:spPr>
          <a:xfrm>
            <a:off x="720000" y="630000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sp>
        <p:nvSpPr>
          <p:cNvPr id="117" name="Google Shape;117;p14"/>
          <p:cNvSpPr txBox="1">
            <a:spLocks noGrp="1"/>
          </p:cNvSpPr>
          <p:nvPr>
            <p:ph type="body" idx="1"/>
          </p:nvPr>
        </p:nvSpPr>
        <p:spPr>
          <a:xfrm>
            <a:off x="720000" y="1890000"/>
            <a:ext cx="10440000" cy="4282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>
  <p:cSld name="Title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5"/>
          <p:cNvSpPr txBox="1">
            <a:spLocks noGrp="1"/>
          </p:cNvSpPr>
          <p:nvPr>
            <p:ph type="title"/>
          </p:nvPr>
        </p:nvSpPr>
        <p:spPr>
          <a:xfrm>
            <a:off x="720000" y="648000"/>
            <a:ext cx="95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20" name="Google Shape;120;p15"/>
          <p:cNvSpPr txBox="1">
            <a:spLocks noGrp="1"/>
          </p:cNvSpPr>
          <p:nvPr>
            <p:ph type="ftr" idx="11"/>
          </p:nvPr>
        </p:nvSpPr>
        <p:spPr>
          <a:xfrm>
            <a:off x="1620000" y="6300000"/>
            <a:ext cx="41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1" name="Google Shape;121;p15"/>
          <p:cNvSpPr txBox="1">
            <a:spLocks noGrp="1"/>
          </p:cNvSpPr>
          <p:nvPr>
            <p:ph type="sldNum" idx="12"/>
          </p:nvPr>
        </p:nvSpPr>
        <p:spPr>
          <a:xfrm>
            <a:off x="720000" y="630000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Blank">
  <p:cSld name="Blank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, subtitle, and content 1">
  <p:cSld name="Title, subtitle, and content 1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"/>
          <p:cNvSpPr txBox="1">
            <a:spLocks noGrp="1"/>
          </p:cNvSpPr>
          <p:nvPr>
            <p:ph type="title"/>
          </p:nvPr>
        </p:nvSpPr>
        <p:spPr>
          <a:xfrm>
            <a:off x="720000" y="648000"/>
            <a:ext cx="95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28" name="Google Shape;28;p3"/>
          <p:cNvSpPr txBox="1">
            <a:spLocks noGrp="1"/>
          </p:cNvSpPr>
          <p:nvPr>
            <p:ph type="body" idx="1"/>
          </p:nvPr>
        </p:nvSpPr>
        <p:spPr>
          <a:xfrm>
            <a:off x="720000" y="1890000"/>
            <a:ext cx="10440000" cy="42827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29" name="Google Shape;29;p3"/>
          <p:cNvSpPr txBox="1">
            <a:spLocks noGrp="1"/>
          </p:cNvSpPr>
          <p:nvPr>
            <p:ph type="ftr" idx="11"/>
          </p:nvPr>
        </p:nvSpPr>
        <p:spPr>
          <a:xfrm>
            <a:off x="1620000" y="6300000"/>
            <a:ext cx="41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sldNum" idx="12"/>
          </p:nvPr>
        </p:nvSpPr>
        <p:spPr>
          <a:xfrm>
            <a:off x="720000" y="630000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subTitle" idx="2"/>
          </p:nvPr>
        </p:nvSpPr>
        <p:spPr>
          <a:xfrm>
            <a:off x="719999" y="1293509"/>
            <a:ext cx="104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3500"/>
              <a:buFont typeface="Arial"/>
              <a:buNone/>
              <a:defRPr sz="3500" b="0" i="1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2">
  <p:cSld name="Title and content 2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4"/>
          <p:cNvSpPr txBox="1">
            <a:spLocks noGrp="1"/>
          </p:cNvSpPr>
          <p:nvPr>
            <p:ph type="title"/>
          </p:nvPr>
        </p:nvSpPr>
        <p:spPr>
          <a:xfrm>
            <a:off x="720000" y="648000"/>
            <a:ext cx="95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34" name="Google Shape;34;p4"/>
          <p:cNvSpPr txBox="1">
            <a:spLocks noGrp="1"/>
          </p:cNvSpPr>
          <p:nvPr>
            <p:ph type="ftr" idx="11"/>
          </p:nvPr>
        </p:nvSpPr>
        <p:spPr>
          <a:xfrm>
            <a:off x="1620000" y="6300000"/>
            <a:ext cx="41148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5" name="Google Shape;35;p4"/>
          <p:cNvSpPr txBox="1">
            <a:spLocks noGrp="1"/>
          </p:cNvSpPr>
          <p:nvPr>
            <p:ph type="sldNum" idx="12"/>
          </p:nvPr>
        </p:nvSpPr>
        <p:spPr>
          <a:xfrm>
            <a:off x="720000" y="630000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sp>
        <p:nvSpPr>
          <p:cNvPr id="36" name="Google Shape;36;p4"/>
          <p:cNvSpPr txBox="1">
            <a:spLocks noGrp="1"/>
          </p:cNvSpPr>
          <p:nvPr>
            <p:ph type="body" idx="1"/>
          </p:nvPr>
        </p:nvSpPr>
        <p:spPr>
          <a:xfrm>
            <a:off x="720000" y="1890000"/>
            <a:ext cx="5040000" cy="4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37" name="Google Shape;37;p4"/>
          <p:cNvSpPr txBox="1">
            <a:spLocks noGrp="1"/>
          </p:cNvSpPr>
          <p:nvPr>
            <p:ph type="body" idx="2"/>
          </p:nvPr>
        </p:nvSpPr>
        <p:spPr>
          <a:xfrm>
            <a:off x="6120000" y="1890000"/>
            <a:ext cx="5040000" cy="432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8100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L="914400" marR="0" lvl="1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2pPr>
            <a:lvl3pPr marL="1371600" marR="0" lvl="2" indent="-381000" algn="l" rtl="0">
              <a:lnSpc>
                <a:spcPct val="11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Open Sans"/>
                <a:ea typeface="Open Sans"/>
                <a:cs typeface="Open Sans"/>
                <a:sym typeface="Open Sans"/>
              </a:defRPr>
            </a:lvl3pPr>
            <a:lvl4pPr marL="1828800" marR="0" lvl="3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rtners">
  <p:cSld name="Partners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" name="Google Shape;39;p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98500" y="859596"/>
            <a:ext cx="10674350" cy="5176644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/>
          <p:cNvSpPr txBox="1">
            <a:spLocks noGrp="1"/>
          </p:cNvSpPr>
          <p:nvPr>
            <p:ph type="ftr" idx="11"/>
          </p:nvPr>
        </p:nvSpPr>
        <p:spPr>
          <a:xfrm>
            <a:off x="858024" y="6941566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1" name="Google Shape;41;p5"/>
          <p:cNvSpPr txBox="1">
            <a:spLocks noGrp="1"/>
          </p:cNvSpPr>
          <p:nvPr>
            <p:ph type="sldNum" idx="12"/>
          </p:nvPr>
        </p:nvSpPr>
        <p:spPr>
          <a:xfrm>
            <a:off x="30024" y="6941566"/>
            <a:ext cx="72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grpSp>
        <p:nvGrpSpPr>
          <p:cNvPr id="42" name="Google Shape;42;p5"/>
          <p:cNvGrpSpPr/>
          <p:nvPr/>
        </p:nvGrpSpPr>
        <p:grpSpPr>
          <a:xfrm>
            <a:off x="8473440" y="0"/>
            <a:ext cx="3718560" cy="6858000"/>
            <a:chOff x="8472505" y="0"/>
            <a:chExt cx="3718560" cy="6858000"/>
          </a:xfrm>
        </p:grpSpPr>
        <p:sp>
          <p:nvSpPr>
            <p:cNvPr id="43" name="Google Shape;43;p5"/>
            <p:cNvSpPr/>
            <p:nvPr/>
          </p:nvSpPr>
          <p:spPr>
            <a:xfrm>
              <a:off x="8974253" y="4986997"/>
              <a:ext cx="3216812" cy="1871003"/>
            </a:xfrm>
            <a:custGeom>
              <a:avLst/>
              <a:gdLst/>
              <a:ahLst/>
              <a:cxnLst/>
              <a:rect l="l" t="t" r="r" b="b"/>
              <a:pathLst>
                <a:path w="3216812" h="1871003" extrusionOk="0">
                  <a:moveTo>
                    <a:pt x="3216812" y="1871003"/>
                  </a:moveTo>
                  <a:lnTo>
                    <a:pt x="3216812" y="196947"/>
                  </a:lnTo>
                  <a:lnTo>
                    <a:pt x="2822917" y="0"/>
                  </a:lnTo>
                  <a:lnTo>
                    <a:pt x="0" y="1871003"/>
                  </a:lnTo>
                  <a:lnTo>
                    <a:pt x="3216812" y="1871003"/>
                  </a:lnTo>
                  <a:close/>
                </a:path>
              </a:pathLst>
            </a:custGeom>
            <a:solidFill>
              <a:srgbClr val="00376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" name="Google Shape;44;p5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10688614" y="5801557"/>
              <a:ext cx="1089447" cy="7195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5" name="Google Shape;45;p5"/>
            <p:cNvSpPr/>
            <p:nvPr/>
          </p:nvSpPr>
          <p:spPr>
            <a:xfrm>
              <a:off x="8472505" y="0"/>
              <a:ext cx="3718560" cy="5190978"/>
            </a:xfrm>
            <a:custGeom>
              <a:avLst/>
              <a:gdLst/>
              <a:ahLst/>
              <a:cxnLst/>
              <a:rect l="l" t="t" r="r" b="b"/>
              <a:pathLst>
                <a:path w="3718560" h="5181600" extrusionOk="0">
                  <a:moveTo>
                    <a:pt x="3718560" y="4689"/>
                  </a:moveTo>
                  <a:lnTo>
                    <a:pt x="3718560" y="5181600"/>
                  </a:lnTo>
                  <a:lnTo>
                    <a:pt x="3324665" y="4984652"/>
                  </a:lnTo>
                  <a:lnTo>
                    <a:pt x="3113649" y="1444283"/>
                  </a:lnTo>
                  <a:lnTo>
                    <a:pt x="0" y="0"/>
                  </a:lnTo>
                  <a:lnTo>
                    <a:pt x="3718560" y="4689"/>
                  </a:lnTo>
                  <a:close/>
                </a:path>
              </a:pathLst>
            </a:custGeom>
            <a:solidFill>
              <a:srgbClr val="8AE2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Thank you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6"/>
          <p:cNvSpPr/>
          <p:nvPr/>
        </p:nvSpPr>
        <p:spPr>
          <a:xfrm>
            <a:off x="0" y="0"/>
            <a:ext cx="12191065" cy="6865146"/>
          </a:xfrm>
          <a:prstGeom prst="rect">
            <a:avLst/>
          </a:prstGeom>
          <a:solidFill>
            <a:srgbClr val="0084A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8" name="Google Shape;48;p6"/>
          <p:cNvPicPr preferRelativeResize="0"/>
          <p:nvPr/>
        </p:nvPicPr>
        <p:blipFill rotWithShape="1">
          <a:blip r:embed="rId2">
            <a:alphaModFix amt="22000"/>
          </a:blip>
          <a:srcRect l="175" t="7" r="16436" b="-6"/>
          <a:stretch/>
        </p:blipFill>
        <p:spPr>
          <a:xfrm>
            <a:off x="-14284" y="7597"/>
            <a:ext cx="12206284" cy="6857549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 txBox="1">
            <a:spLocks noGrp="1"/>
          </p:cNvSpPr>
          <p:nvPr>
            <p:ph type="ftr" idx="11"/>
          </p:nvPr>
        </p:nvSpPr>
        <p:spPr>
          <a:xfrm>
            <a:off x="1620000" y="7027590"/>
            <a:ext cx="414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0" name="Google Shape;50;p6"/>
          <p:cNvSpPr txBox="1">
            <a:spLocks noGrp="1"/>
          </p:cNvSpPr>
          <p:nvPr>
            <p:ph type="sldNum" idx="12"/>
          </p:nvPr>
        </p:nvSpPr>
        <p:spPr>
          <a:xfrm>
            <a:off x="720000" y="702759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 b="0" i="0" u="none" strike="noStrike" cap="none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sp>
        <p:nvSpPr>
          <p:cNvPr id="51" name="Google Shape;51;p6"/>
          <p:cNvSpPr/>
          <p:nvPr/>
        </p:nvSpPr>
        <p:spPr>
          <a:xfrm>
            <a:off x="8968629" y="4986997"/>
            <a:ext cx="3216812" cy="1871003"/>
          </a:xfrm>
          <a:custGeom>
            <a:avLst/>
            <a:gdLst/>
            <a:ahLst/>
            <a:cxnLst/>
            <a:rect l="l" t="t" r="r" b="b"/>
            <a:pathLst>
              <a:path w="3216812" h="1871003" extrusionOk="0">
                <a:moveTo>
                  <a:pt x="3216812" y="1871003"/>
                </a:moveTo>
                <a:lnTo>
                  <a:pt x="3216812" y="196947"/>
                </a:lnTo>
                <a:lnTo>
                  <a:pt x="2822917" y="0"/>
                </a:lnTo>
                <a:lnTo>
                  <a:pt x="0" y="1871003"/>
                </a:lnTo>
                <a:lnTo>
                  <a:pt x="3216812" y="1871003"/>
                </a:lnTo>
                <a:close/>
              </a:path>
            </a:pathLst>
          </a:custGeom>
          <a:solidFill>
            <a:srgbClr val="0037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2" name="Google Shape;52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688614" y="5801557"/>
            <a:ext cx="1089447" cy="719597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6"/>
          <p:cNvSpPr/>
          <p:nvPr/>
        </p:nvSpPr>
        <p:spPr>
          <a:xfrm>
            <a:off x="8472505" y="0"/>
            <a:ext cx="3718560" cy="5190978"/>
          </a:xfrm>
          <a:custGeom>
            <a:avLst/>
            <a:gdLst/>
            <a:ahLst/>
            <a:cxnLst/>
            <a:rect l="l" t="t" r="r" b="b"/>
            <a:pathLst>
              <a:path w="3718560" h="5181600" extrusionOk="0">
                <a:moveTo>
                  <a:pt x="3718560" y="4689"/>
                </a:moveTo>
                <a:lnTo>
                  <a:pt x="3718560" y="5181600"/>
                </a:lnTo>
                <a:lnTo>
                  <a:pt x="3324665" y="4984652"/>
                </a:lnTo>
                <a:lnTo>
                  <a:pt x="3113649" y="1444283"/>
                </a:lnTo>
                <a:lnTo>
                  <a:pt x="0" y="0"/>
                </a:lnTo>
                <a:lnTo>
                  <a:pt x="3718560" y="4689"/>
                </a:lnTo>
                <a:close/>
              </a:path>
            </a:pathLst>
          </a:custGeom>
          <a:solidFill>
            <a:srgbClr val="8AE2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wide">
  <p:cSld name="Title Slide - wide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84A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6" name="Google Shape;56;p7"/>
          <p:cNvSpPr txBox="1">
            <a:spLocks noGrp="1"/>
          </p:cNvSpPr>
          <p:nvPr>
            <p:ph type="ftr" idx="11"/>
          </p:nvPr>
        </p:nvSpPr>
        <p:spPr>
          <a:xfrm>
            <a:off x="828000" y="694276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7" name="Google Shape;57;p7"/>
          <p:cNvSpPr txBox="1">
            <a:spLocks noGrp="1"/>
          </p:cNvSpPr>
          <p:nvPr>
            <p:ph type="sldNum" idx="12"/>
          </p:nvPr>
        </p:nvSpPr>
        <p:spPr>
          <a:xfrm>
            <a:off x="0" y="6942762"/>
            <a:ext cx="72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grpSp>
        <p:nvGrpSpPr>
          <p:cNvPr id="58" name="Google Shape;58;p7"/>
          <p:cNvGrpSpPr/>
          <p:nvPr/>
        </p:nvGrpSpPr>
        <p:grpSpPr>
          <a:xfrm>
            <a:off x="8471570" y="0"/>
            <a:ext cx="3718560" cy="6858000"/>
            <a:chOff x="8472505" y="0"/>
            <a:chExt cx="3718560" cy="6858000"/>
          </a:xfrm>
        </p:grpSpPr>
        <p:sp>
          <p:nvSpPr>
            <p:cNvPr id="59" name="Google Shape;59;p7"/>
            <p:cNvSpPr/>
            <p:nvPr/>
          </p:nvSpPr>
          <p:spPr>
            <a:xfrm>
              <a:off x="8974253" y="4986997"/>
              <a:ext cx="3216812" cy="1871003"/>
            </a:xfrm>
            <a:custGeom>
              <a:avLst/>
              <a:gdLst/>
              <a:ahLst/>
              <a:cxnLst/>
              <a:rect l="l" t="t" r="r" b="b"/>
              <a:pathLst>
                <a:path w="3216812" h="1871003" extrusionOk="0">
                  <a:moveTo>
                    <a:pt x="3216812" y="1871003"/>
                  </a:moveTo>
                  <a:lnTo>
                    <a:pt x="3216812" y="196947"/>
                  </a:lnTo>
                  <a:lnTo>
                    <a:pt x="2822917" y="0"/>
                  </a:lnTo>
                  <a:lnTo>
                    <a:pt x="0" y="1871003"/>
                  </a:lnTo>
                  <a:lnTo>
                    <a:pt x="3216812" y="1871003"/>
                  </a:lnTo>
                  <a:close/>
                </a:path>
              </a:pathLst>
            </a:custGeom>
            <a:solidFill>
              <a:srgbClr val="00376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60" name="Google Shape;60;p7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688614" y="5801557"/>
              <a:ext cx="1089447" cy="7195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1" name="Google Shape;61;p7"/>
            <p:cNvSpPr/>
            <p:nvPr/>
          </p:nvSpPr>
          <p:spPr>
            <a:xfrm>
              <a:off x="8472505" y="0"/>
              <a:ext cx="3718560" cy="5190978"/>
            </a:xfrm>
            <a:custGeom>
              <a:avLst/>
              <a:gdLst/>
              <a:ahLst/>
              <a:cxnLst/>
              <a:rect l="l" t="t" r="r" b="b"/>
              <a:pathLst>
                <a:path w="3718560" h="5181600" extrusionOk="0">
                  <a:moveTo>
                    <a:pt x="3718560" y="4689"/>
                  </a:moveTo>
                  <a:lnTo>
                    <a:pt x="3718560" y="5181600"/>
                  </a:lnTo>
                  <a:lnTo>
                    <a:pt x="3324665" y="4984652"/>
                  </a:lnTo>
                  <a:lnTo>
                    <a:pt x="3113649" y="1444283"/>
                  </a:lnTo>
                  <a:lnTo>
                    <a:pt x="0" y="0"/>
                  </a:lnTo>
                  <a:lnTo>
                    <a:pt x="3718560" y="4689"/>
                  </a:lnTo>
                  <a:close/>
                </a:path>
              </a:pathLst>
            </a:custGeom>
            <a:solidFill>
              <a:srgbClr val="8AE2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62;p7"/>
          <p:cNvSpPr txBox="1">
            <a:spLocks noGrp="1"/>
          </p:cNvSpPr>
          <p:nvPr>
            <p:ph type="subTitle" idx="1"/>
          </p:nvPr>
        </p:nvSpPr>
        <p:spPr>
          <a:xfrm>
            <a:off x="584200" y="3665632"/>
            <a:ext cx="8976806" cy="26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3" name="Google Shape;63;p7"/>
          <p:cNvSpPr txBox="1">
            <a:spLocks noGrp="1"/>
          </p:cNvSpPr>
          <p:nvPr>
            <p:ph type="title"/>
          </p:nvPr>
        </p:nvSpPr>
        <p:spPr>
          <a:xfrm>
            <a:off x="584199" y="1316333"/>
            <a:ext cx="8976807" cy="16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64" name="Google Shape;64;p7"/>
          <p:cNvSpPr/>
          <p:nvPr/>
        </p:nvSpPr>
        <p:spPr>
          <a:xfrm>
            <a:off x="668866" y="3131298"/>
            <a:ext cx="8892139" cy="306175"/>
          </a:xfrm>
          <a:prstGeom prst="rect">
            <a:avLst/>
          </a:prstGeom>
          <a:solidFill>
            <a:srgbClr val="8AE2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- cube">
  <p:cSld name="Title Slide - cube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8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84AD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7" name="Google Shape;67;p8"/>
          <p:cNvSpPr txBox="1">
            <a:spLocks noGrp="1"/>
          </p:cNvSpPr>
          <p:nvPr>
            <p:ph type="ftr" idx="11"/>
          </p:nvPr>
        </p:nvSpPr>
        <p:spPr>
          <a:xfrm>
            <a:off x="828000" y="694276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8" name="Google Shape;68;p8"/>
          <p:cNvSpPr txBox="1">
            <a:spLocks noGrp="1"/>
          </p:cNvSpPr>
          <p:nvPr>
            <p:ph type="sldNum" idx="12"/>
          </p:nvPr>
        </p:nvSpPr>
        <p:spPr>
          <a:xfrm>
            <a:off x="0" y="6942762"/>
            <a:ext cx="7200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spcBef>
                <a:spcPts val="0"/>
              </a:spcBef>
              <a:buNone/>
              <a:defRPr sz="800">
                <a:solidFill>
                  <a:srgbClr val="838383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r>
              <a:rPr lang="en-US"/>
              <a:t> </a:t>
            </a:r>
            <a:endParaRPr/>
          </a:p>
        </p:txBody>
      </p:sp>
      <p:pic>
        <p:nvPicPr>
          <p:cNvPr id="69" name="Google Shape;69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614" y="5801557"/>
            <a:ext cx="1089447" cy="719597"/>
          </a:xfrm>
          <a:prstGeom prst="rect">
            <a:avLst/>
          </a:prstGeom>
          <a:noFill/>
          <a:ln>
            <a:noFill/>
          </a:ln>
        </p:spPr>
      </p:pic>
      <p:pic>
        <p:nvPicPr>
          <p:cNvPr id="70" name="Google Shape;70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688613" y="5800508"/>
            <a:ext cx="1089447" cy="719597"/>
          </a:xfrm>
          <a:prstGeom prst="rect">
            <a:avLst/>
          </a:prstGeom>
          <a:noFill/>
          <a:ln>
            <a:noFill/>
          </a:ln>
        </p:spPr>
      </p:pic>
      <p:sp>
        <p:nvSpPr>
          <p:cNvPr id="71" name="Google Shape;71;p8"/>
          <p:cNvSpPr/>
          <p:nvPr/>
        </p:nvSpPr>
        <p:spPr>
          <a:xfrm rot="3330029">
            <a:off x="6994908" y="575715"/>
            <a:ext cx="6165715" cy="3719432"/>
          </a:xfrm>
          <a:prstGeom prst="diamond">
            <a:avLst/>
          </a:prstGeom>
          <a:solidFill>
            <a:srgbClr val="8AE2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2" name="Google Shape;72;p8"/>
          <p:cNvSpPr/>
          <p:nvPr/>
        </p:nvSpPr>
        <p:spPr>
          <a:xfrm rot="6930029">
            <a:off x="3857894" y="960264"/>
            <a:ext cx="6251092" cy="3506713"/>
          </a:xfrm>
          <a:prstGeom prst="diamond">
            <a:avLst/>
          </a:prstGeom>
          <a:solidFill>
            <a:srgbClr val="003764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3" name="Google Shape;73;p8"/>
          <p:cNvSpPr/>
          <p:nvPr/>
        </p:nvSpPr>
        <p:spPr>
          <a:xfrm rot="-269971">
            <a:off x="5622732" y="3461259"/>
            <a:ext cx="6216485" cy="3506714"/>
          </a:xfrm>
          <a:custGeom>
            <a:avLst/>
            <a:gdLst/>
            <a:ahLst/>
            <a:cxnLst/>
            <a:rect l="l" t="t" r="r" b="b"/>
            <a:pathLst>
              <a:path w="6615876" h="3735092" extrusionOk="0">
                <a:moveTo>
                  <a:pt x="0" y="1951360"/>
                </a:moveTo>
                <a:lnTo>
                  <a:pt x="3280575" y="0"/>
                </a:lnTo>
                <a:lnTo>
                  <a:pt x="6615876" y="1867546"/>
                </a:lnTo>
                <a:lnTo>
                  <a:pt x="3280575" y="3735092"/>
                </a:lnTo>
                <a:lnTo>
                  <a:pt x="0" y="1951360"/>
                </a:lnTo>
                <a:close/>
              </a:path>
            </a:pathLst>
          </a:custGeom>
          <a:solidFill>
            <a:srgbClr val="72D0EB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4" name="Google Shape;74;p8"/>
          <p:cNvSpPr txBox="1">
            <a:spLocks noGrp="1"/>
          </p:cNvSpPr>
          <p:nvPr>
            <p:ph type="subTitle" idx="1"/>
          </p:nvPr>
        </p:nvSpPr>
        <p:spPr>
          <a:xfrm>
            <a:off x="584200" y="3665632"/>
            <a:ext cx="4618916" cy="266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lt1"/>
                </a:solidFill>
                <a:latin typeface="Open Sans"/>
                <a:ea typeface="Open Sans"/>
                <a:cs typeface="Open Sans"/>
                <a:sym typeface="Open Sans"/>
              </a:defRPr>
            </a:lvl1pPr>
            <a:lvl2pPr marR="0" lvl="1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5" name="Google Shape;75;p8"/>
          <p:cNvSpPr txBox="1">
            <a:spLocks noGrp="1"/>
          </p:cNvSpPr>
          <p:nvPr>
            <p:ph type="title"/>
          </p:nvPr>
        </p:nvSpPr>
        <p:spPr>
          <a:xfrm>
            <a:off x="584200" y="1316333"/>
            <a:ext cx="4618916" cy="16256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6" name="Google Shape;76;p8"/>
          <p:cNvSpPr/>
          <p:nvPr/>
        </p:nvSpPr>
        <p:spPr>
          <a:xfrm>
            <a:off x="668867" y="3131298"/>
            <a:ext cx="3854666" cy="306175"/>
          </a:xfrm>
          <a:prstGeom prst="rect">
            <a:avLst/>
          </a:prstGeom>
          <a:solidFill>
            <a:srgbClr val="8AE2D1"/>
          </a:soli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top title">
  <p:cSld name="Photo - top title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9"/>
          <p:cNvPicPr preferRelativeResize="0"/>
          <p:nvPr/>
        </p:nvPicPr>
        <p:blipFill rotWithShape="1">
          <a:blip r:embed="rId2">
            <a:alphaModFix/>
          </a:blip>
          <a:srcRect b="15900"/>
          <a:stretch/>
        </p:blipFill>
        <p:spPr>
          <a:xfrm>
            <a:off x="0" y="0"/>
            <a:ext cx="12191066" cy="686514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9" name="Google Shape;79;p9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0" name="Google Shape;80;p9"/>
            <p:cNvSpPr/>
            <p:nvPr/>
          </p:nvSpPr>
          <p:spPr>
            <a:xfrm>
              <a:off x="0" y="406274"/>
              <a:ext cx="12192000" cy="1039349"/>
            </a:xfrm>
            <a:prstGeom prst="rect">
              <a:avLst/>
            </a:prstGeom>
            <a:solidFill>
              <a:srgbClr val="0084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81" name="Google Shape;81;p9"/>
            <p:cNvGrpSpPr/>
            <p:nvPr/>
          </p:nvGrpSpPr>
          <p:grpSpPr>
            <a:xfrm>
              <a:off x="8473440" y="0"/>
              <a:ext cx="3718560" cy="6858000"/>
              <a:chOff x="8472505" y="0"/>
              <a:chExt cx="3718560" cy="6858000"/>
            </a:xfrm>
          </p:grpSpPr>
          <p:sp>
            <p:nvSpPr>
              <p:cNvPr id="82" name="Google Shape;82;p9"/>
              <p:cNvSpPr/>
              <p:nvPr/>
            </p:nvSpPr>
            <p:spPr>
              <a:xfrm>
                <a:off x="8974253" y="4986997"/>
                <a:ext cx="3216812" cy="1871003"/>
              </a:xfrm>
              <a:custGeom>
                <a:avLst/>
                <a:gdLst/>
                <a:ahLst/>
                <a:cxnLst/>
                <a:rect l="l" t="t" r="r" b="b"/>
                <a:pathLst>
                  <a:path w="3216812" h="1871003" extrusionOk="0">
                    <a:moveTo>
                      <a:pt x="3216812" y="1871003"/>
                    </a:moveTo>
                    <a:lnTo>
                      <a:pt x="3216812" y="196947"/>
                    </a:lnTo>
                    <a:lnTo>
                      <a:pt x="2822917" y="0"/>
                    </a:lnTo>
                    <a:lnTo>
                      <a:pt x="0" y="1871003"/>
                    </a:lnTo>
                    <a:lnTo>
                      <a:pt x="3216812" y="1871003"/>
                    </a:lnTo>
                    <a:close/>
                  </a:path>
                </a:pathLst>
              </a:custGeom>
              <a:solidFill>
                <a:srgbClr val="00376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83" name="Google Shape;83;p9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0688614" y="5801557"/>
                <a:ext cx="1089447" cy="71959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84" name="Google Shape;84;p9"/>
              <p:cNvSpPr/>
              <p:nvPr/>
            </p:nvSpPr>
            <p:spPr>
              <a:xfrm>
                <a:off x="8472505" y="0"/>
                <a:ext cx="3718560" cy="5190978"/>
              </a:xfrm>
              <a:custGeom>
                <a:avLst/>
                <a:gdLst/>
                <a:ahLst/>
                <a:cxnLst/>
                <a:rect l="l" t="t" r="r" b="b"/>
                <a:pathLst>
                  <a:path w="3718560" h="5181600" extrusionOk="0">
                    <a:moveTo>
                      <a:pt x="3718560" y="4689"/>
                    </a:moveTo>
                    <a:lnTo>
                      <a:pt x="3718560" y="5181600"/>
                    </a:lnTo>
                    <a:lnTo>
                      <a:pt x="3324665" y="4984652"/>
                    </a:lnTo>
                    <a:lnTo>
                      <a:pt x="3113649" y="1444283"/>
                    </a:lnTo>
                    <a:lnTo>
                      <a:pt x="0" y="0"/>
                    </a:lnTo>
                    <a:lnTo>
                      <a:pt x="3718560" y="4689"/>
                    </a:lnTo>
                    <a:close/>
                  </a:path>
                </a:pathLst>
              </a:custGeom>
              <a:solidFill>
                <a:srgbClr val="8AE2D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85" name="Google Shape;85;p9"/>
          <p:cNvSpPr txBox="1">
            <a:spLocks noGrp="1"/>
          </p:cNvSpPr>
          <p:nvPr>
            <p:ph type="title"/>
          </p:nvPr>
        </p:nvSpPr>
        <p:spPr>
          <a:xfrm>
            <a:off x="719959" y="613666"/>
            <a:ext cx="9403754" cy="77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hoto - bottom title">
  <p:cSld name="photo - bottom tit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0"/>
          <p:cNvPicPr preferRelativeResize="0"/>
          <p:nvPr/>
        </p:nvPicPr>
        <p:blipFill rotWithShape="1">
          <a:blip r:embed="rId2">
            <a:alphaModFix/>
          </a:blip>
          <a:srcRect t="15900"/>
          <a:stretch/>
        </p:blipFill>
        <p:spPr>
          <a:xfrm>
            <a:off x="0" y="-9459"/>
            <a:ext cx="12208052" cy="68674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8" name="Google Shape;88;p10"/>
          <p:cNvGrpSpPr/>
          <p:nvPr/>
        </p:nvGrpSpPr>
        <p:grpSpPr>
          <a:xfrm>
            <a:off x="-1" y="-9459"/>
            <a:ext cx="12208054" cy="6858000"/>
            <a:chOff x="-1" y="-9459"/>
            <a:chExt cx="12208054" cy="6858000"/>
          </a:xfrm>
        </p:grpSpPr>
        <p:sp>
          <p:nvSpPr>
            <p:cNvPr id="89" name="Google Shape;89;p10"/>
            <p:cNvSpPr/>
            <p:nvPr/>
          </p:nvSpPr>
          <p:spPr>
            <a:xfrm>
              <a:off x="-1" y="5375698"/>
              <a:ext cx="12208054" cy="1039349"/>
            </a:xfrm>
            <a:prstGeom prst="rect">
              <a:avLst/>
            </a:prstGeom>
            <a:solidFill>
              <a:srgbClr val="0084AD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90" name="Google Shape;90;p10"/>
            <p:cNvGrpSpPr/>
            <p:nvPr/>
          </p:nvGrpSpPr>
          <p:grpSpPr>
            <a:xfrm>
              <a:off x="8489493" y="-9459"/>
              <a:ext cx="3718560" cy="6858000"/>
              <a:chOff x="8472505" y="0"/>
              <a:chExt cx="3718560" cy="6858000"/>
            </a:xfrm>
          </p:grpSpPr>
          <p:sp>
            <p:nvSpPr>
              <p:cNvPr id="91" name="Google Shape;91;p10"/>
              <p:cNvSpPr/>
              <p:nvPr/>
            </p:nvSpPr>
            <p:spPr>
              <a:xfrm>
                <a:off x="8974253" y="4986997"/>
                <a:ext cx="3216812" cy="1871003"/>
              </a:xfrm>
              <a:custGeom>
                <a:avLst/>
                <a:gdLst/>
                <a:ahLst/>
                <a:cxnLst/>
                <a:rect l="l" t="t" r="r" b="b"/>
                <a:pathLst>
                  <a:path w="3216812" h="1871003" extrusionOk="0">
                    <a:moveTo>
                      <a:pt x="3216812" y="1871003"/>
                    </a:moveTo>
                    <a:lnTo>
                      <a:pt x="3216812" y="196947"/>
                    </a:lnTo>
                    <a:lnTo>
                      <a:pt x="2822917" y="0"/>
                    </a:lnTo>
                    <a:lnTo>
                      <a:pt x="0" y="1871003"/>
                    </a:lnTo>
                    <a:lnTo>
                      <a:pt x="3216812" y="1871003"/>
                    </a:lnTo>
                    <a:close/>
                  </a:path>
                </a:pathLst>
              </a:custGeom>
              <a:solidFill>
                <a:srgbClr val="003764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pic>
            <p:nvPicPr>
              <p:cNvPr id="92" name="Google Shape;92;p10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0688614" y="5801557"/>
                <a:ext cx="1089447" cy="71959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93" name="Google Shape;93;p10"/>
              <p:cNvSpPr/>
              <p:nvPr/>
            </p:nvSpPr>
            <p:spPr>
              <a:xfrm>
                <a:off x="8472505" y="0"/>
                <a:ext cx="3718560" cy="5190978"/>
              </a:xfrm>
              <a:custGeom>
                <a:avLst/>
                <a:gdLst/>
                <a:ahLst/>
                <a:cxnLst/>
                <a:rect l="l" t="t" r="r" b="b"/>
                <a:pathLst>
                  <a:path w="3718560" h="5181600" extrusionOk="0">
                    <a:moveTo>
                      <a:pt x="3718560" y="4689"/>
                    </a:moveTo>
                    <a:lnTo>
                      <a:pt x="3718560" y="5181600"/>
                    </a:lnTo>
                    <a:lnTo>
                      <a:pt x="3324665" y="4984652"/>
                    </a:lnTo>
                    <a:lnTo>
                      <a:pt x="3113649" y="1444283"/>
                    </a:lnTo>
                    <a:lnTo>
                      <a:pt x="0" y="0"/>
                    </a:lnTo>
                    <a:lnTo>
                      <a:pt x="3718560" y="4689"/>
                    </a:lnTo>
                    <a:close/>
                  </a:path>
                </a:pathLst>
              </a:custGeom>
              <a:solidFill>
                <a:srgbClr val="8AE2D1"/>
              </a:solidFill>
              <a:ln>
                <a:noFill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0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94" name="Google Shape;94;p10"/>
          <p:cNvSpPr txBox="1">
            <a:spLocks noGrp="1"/>
          </p:cNvSpPr>
          <p:nvPr>
            <p:ph type="title"/>
          </p:nvPr>
        </p:nvSpPr>
        <p:spPr>
          <a:xfrm>
            <a:off x="719959" y="5595261"/>
            <a:ext cx="9403754" cy="77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  <a:defRPr sz="44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oogle Shape;10;p1"/>
          <p:cNvGrpSpPr/>
          <p:nvPr/>
        </p:nvGrpSpPr>
        <p:grpSpPr>
          <a:xfrm>
            <a:off x="8473440" y="0"/>
            <a:ext cx="3718560" cy="6858000"/>
            <a:chOff x="8472505" y="0"/>
            <a:chExt cx="3718560" cy="6858000"/>
          </a:xfrm>
        </p:grpSpPr>
        <p:sp>
          <p:nvSpPr>
            <p:cNvPr id="11" name="Google Shape;11;p1"/>
            <p:cNvSpPr/>
            <p:nvPr/>
          </p:nvSpPr>
          <p:spPr>
            <a:xfrm>
              <a:off x="8974253" y="4986997"/>
              <a:ext cx="3216812" cy="1871003"/>
            </a:xfrm>
            <a:custGeom>
              <a:avLst/>
              <a:gdLst/>
              <a:ahLst/>
              <a:cxnLst/>
              <a:rect l="l" t="t" r="r" b="b"/>
              <a:pathLst>
                <a:path w="3216812" h="1871003" extrusionOk="0">
                  <a:moveTo>
                    <a:pt x="3216812" y="1871003"/>
                  </a:moveTo>
                  <a:lnTo>
                    <a:pt x="3216812" y="196947"/>
                  </a:lnTo>
                  <a:lnTo>
                    <a:pt x="2822917" y="0"/>
                  </a:lnTo>
                  <a:lnTo>
                    <a:pt x="0" y="1871003"/>
                  </a:lnTo>
                  <a:lnTo>
                    <a:pt x="3216812" y="1871003"/>
                  </a:lnTo>
                  <a:close/>
                </a:path>
              </a:pathLst>
            </a:custGeom>
            <a:solidFill>
              <a:srgbClr val="003764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12" name="Google Shape;12;p1"/>
            <p:cNvPicPr preferRelativeResize="0"/>
            <p:nvPr/>
          </p:nvPicPr>
          <p:blipFill rotWithShape="1">
            <a:blip r:embed="rId17">
              <a:alphaModFix/>
            </a:blip>
            <a:srcRect/>
            <a:stretch/>
          </p:blipFill>
          <p:spPr>
            <a:xfrm>
              <a:off x="10688614" y="5801557"/>
              <a:ext cx="1089447" cy="7195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3" name="Google Shape;13;p1"/>
            <p:cNvSpPr/>
            <p:nvPr/>
          </p:nvSpPr>
          <p:spPr>
            <a:xfrm>
              <a:off x="8472505" y="0"/>
              <a:ext cx="3718560" cy="5190978"/>
            </a:xfrm>
            <a:custGeom>
              <a:avLst/>
              <a:gdLst/>
              <a:ahLst/>
              <a:cxnLst/>
              <a:rect l="l" t="t" r="r" b="b"/>
              <a:pathLst>
                <a:path w="3718560" h="5181600" extrusionOk="0">
                  <a:moveTo>
                    <a:pt x="3718560" y="4689"/>
                  </a:moveTo>
                  <a:lnTo>
                    <a:pt x="3718560" y="5181600"/>
                  </a:lnTo>
                  <a:lnTo>
                    <a:pt x="3324665" y="4984652"/>
                  </a:lnTo>
                  <a:lnTo>
                    <a:pt x="3113649" y="1444283"/>
                  </a:lnTo>
                  <a:lnTo>
                    <a:pt x="0" y="0"/>
                  </a:lnTo>
                  <a:lnTo>
                    <a:pt x="3718560" y="4689"/>
                  </a:lnTo>
                  <a:close/>
                </a:path>
              </a:pathLst>
            </a:custGeom>
            <a:solidFill>
              <a:srgbClr val="8AE2D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hyperlink" Target="http://learn.voltbro.ru/" TargetMode="External"/><Relationship Id="rId7" Type="http://schemas.openxmlformats.org/officeDocument/2006/relationships/hyperlink" Target="https://youtube.com/playlist?list=PLcccBeBpCdVnz3jz-ijz356CbfVNhP0z6" TargetMode="External"/><Relationship Id="rId2" Type="http://schemas.openxmlformats.org/officeDocument/2006/relationships/hyperlink" Target="https://disk.yandex.ru/i/iy247b4XSXKAm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t.me/+OHlkpl4jskA4YmEy" TargetMode="External"/><Relationship Id="rId5" Type="http://schemas.openxmlformats.org/officeDocument/2006/relationships/hyperlink" Target="https://t.me/+kZVlXHAe8Gw4Zjky" TargetMode="External"/><Relationship Id="rId4" Type="http://schemas.openxmlformats.org/officeDocument/2006/relationships/hyperlink" Target="https://manual.turtlebro.ru/" TargetMode="Externa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microsoft.com/office/2007/relationships/hdphoto" Target="../media/hdphoto1.wdp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7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1</a:t>
            </a:fld>
            <a:r>
              <a:rPr lang="en-US"/>
              <a:t> </a:t>
            </a:r>
            <a:endParaRPr/>
          </a:p>
        </p:txBody>
      </p:sp>
      <p:sp>
        <p:nvSpPr>
          <p:cNvPr id="130" name="Google Shape;130;p1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ru-RU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Новая компетенция</a:t>
            </a:r>
          </a:p>
          <a:p>
            <a:pPr lvl="0"/>
            <a:r>
              <a:rPr lang="ru-RU" sz="2400" dirty="0"/>
              <a:t>чемпионатов профессионального мастерства среди инвалидов и лиц с ограниченными возможностями здоровья «</a:t>
            </a:r>
            <a:r>
              <a:rPr lang="ru-RU" sz="2400" b="1" dirty="0" err="1"/>
              <a:t>Абилимпикс</a:t>
            </a:r>
            <a:r>
              <a:rPr lang="ru-RU" sz="2400" dirty="0"/>
              <a:t>»</a:t>
            </a:r>
            <a:endParaRPr sz="2400" dirty="0"/>
          </a:p>
        </p:txBody>
      </p:sp>
      <p:sp>
        <p:nvSpPr>
          <p:cNvPr id="131" name="Google Shape;131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Arial"/>
              <a:buNone/>
            </a:pPr>
            <a:r>
              <a:rPr lang="en-US" dirty="0" err="1"/>
              <a:t>Эксплуатация</a:t>
            </a:r>
            <a:r>
              <a:rPr lang="en-US" dirty="0"/>
              <a:t> </a:t>
            </a:r>
            <a:r>
              <a:rPr lang="en-US" dirty="0" err="1"/>
              <a:t>сервисных</a:t>
            </a:r>
            <a:r>
              <a:rPr lang="en-US" dirty="0"/>
              <a:t> </a:t>
            </a:r>
            <a:r>
              <a:rPr lang="en-US" dirty="0" err="1"/>
              <a:t>роботов</a:t>
            </a:r>
            <a:endParaRPr dirty="0"/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486ACBF-D482-486B-BC9A-6C6E0E09B0F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id="{CCD97135-248C-4F22-9C95-7C340927D932}"/>
              </a:ext>
            </a:extLst>
          </p:cNvPr>
          <p:cNvSpPr/>
          <p:nvPr/>
        </p:nvSpPr>
        <p:spPr>
          <a:xfrm>
            <a:off x="10734675" y="581977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D09A34-3733-49B8-9FF3-C00011270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Georgia" panose="02040502050405020303" pitchFamily="18" charset="0"/>
              </a:rPr>
              <a:t>Эксплуатация сервисного робота</a:t>
            </a:r>
            <a:br>
              <a:rPr lang="ru-RU" dirty="0"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B560D3-47E5-4865-9816-08873E51B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890000"/>
            <a:ext cx="5653906" cy="4282722"/>
          </a:xfrm>
        </p:spPr>
        <p:txBody>
          <a:bodyPr/>
          <a:lstStyle/>
          <a:p>
            <a:r>
              <a:rPr lang="ru-RU" dirty="0"/>
              <a:t>Общий для всех категорий;</a:t>
            </a:r>
          </a:p>
          <a:p>
            <a:r>
              <a:rPr lang="ru-RU" dirty="0"/>
              <a:t>Сложность зависит от категории;</a:t>
            </a:r>
          </a:p>
          <a:p>
            <a:r>
              <a:rPr lang="ru-RU" dirty="0"/>
              <a:t>Выполнение реальной производственной задачи;</a:t>
            </a:r>
          </a:p>
          <a:p>
            <a:r>
              <a:rPr lang="ru-RU" dirty="0"/>
              <a:t>Интерактивность.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5FB464-EC3A-4DEF-ACF0-E7C9CC2011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10</a:t>
            </a:fld>
            <a:r>
              <a:rPr lang="en-US"/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8F0FC0-D42B-49DD-8183-6A91E2950703}"/>
              </a:ext>
            </a:extLst>
          </p:cNvPr>
          <p:cNvSpPr/>
          <p:nvPr/>
        </p:nvSpPr>
        <p:spPr>
          <a:xfrm>
            <a:off x="10694035" y="583640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E9B001-BAAA-49B2-95D1-9E4FBE9CC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9295666-2734-4CD6-8D46-E76704E58F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9689" y="1997577"/>
            <a:ext cx="4846499" cy="323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222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D09A34-3733-49B8-9FF3-C00011270D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48000"/>
            <a:ext cx="9445976" cy="630000"/>
          </a:xfrm>
        </p:spPr>
        <p:txBody>
          <a:bodyPr/>
          <a:lstStyle/>
          <a:p>
            <a:r>
              <a:rPr lang="ru-RU" sz="4000" dirty="0">
                <a:latin typeface="Georgia" panose="02040502050405020303" pitchFamily="18" charset="0"/>
              </a:rPr>
              <a:t>Нахождение и устранение неисправностей в роботе</a:t>
            </a:r>
            <a:br>
              <a:rPr lang="ru-RU" sz="4000" dirty="0">
                <a:latin typeface="Georgia" panose="02040502050405020303" pitchFamily="18" charset="0"/>
              </a:rPr>
            </a:br>
            <a:br>
              <a:rPr lang="ru-RU" dirty="0"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B560D3-47E5-4865-9816-08873E51B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890000"/>
            <a:ext cx="5653906" cy="4282722"/>
          </a:xfrm>
        </p:spPr>
        <p:txBody>
          <a:bodyPr/>
          <a:lstStyle/>
          <a:p>
            <a:r>
              <a:rPr lang="ru-RU" dirty="0"/>
              <a:t>Специально заготовленный образ операционной системы для робота;</a:t>
            </a:r>
          </a:p>
          <a:p>
            <a:r>
              <a:rPr lang="ru-RU" dirty="0"/>
              <a:t>Два вида неисправностей;</a:t>
            </a:r>
          </a:p>
          <a:p>
            <a:r>
              <a:rPr lang="ru-RU" dirty="0"/>
              <a:t>Заполнение журнала технического обслуживания сервисного робота;</a:t>
            </a:r>
          </a:p>
          <a:p>
            <a:r>
              <a:rPr lang="ru-RU" dirty="0"/>
              <a:t>Тестирование робота после устранения неисправностей.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5FB464-EC3A-4DEF-ACF0-E7C9CC2011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11</a:t>
            </a:fld>
            <a:r>
              <a:rPr lang="en-US"/>
              <a:t> 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8F0FC0-D42B-49DD-8183-6A91E2950703}"/>
              </a:ext>
            </a:extLst>
          </p:cNvPr>
          <p:cNvSpPr/>
          <p:nvPr/>
        </p:nvSpPr>
        <p:spPr>
          <a:xfrm>
            <a:off x="10694035" y="583640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E9B001-BAAA-49B2-95D1-9E4FBE9CC73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E2E46E7F-14DA-4A06-83E1-1B38B03344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213" y="2448560"/>
            <a:ext cx="4376787" cy="291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9767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2"/>
          <p:cNvSpPr txBox="1">
            <a:spLocks noGrp="1"/>
          </p:cNvSpPr>
          <p:nvPr>
            <p:ph type="title"/>
          </p:nvPr>
        </p:nvSpPr>
        <p:spPr>
          <a:xfrm>
            <a:off x="720000" y="648000"/>
            <a:ext cx="9540000" cy="630000"/>
          </a:xfrm>
          <a:prstGeom prst="rect">
            <a:avLst/>
          </a:prstGeom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lvl="0" algn="ctr"/>
            <a:r>
              <a:rPr lang="ru-RU" sz="4000" b="0" dirty="0">
                <a:latin typeface="Georgia" panose="02040502050405020303" pitchFamily="18" charset="0"/>
              </a:rPr>
              <a:t>Почему эта компетенция подходит для </a:t>
            </a:r>
            <a:r>
              <a:rPr lang="ru-RU" sz="4000" b="0" dirty="0" err="1">
                <a:latin typeface="Georgia" panose="02040502050405020303" pitchFamily="18" charset="0"/>
              </a:rPr>
              <a:t>Абилимпикса</a:t>
            </a:r>
            <a:endParaRPr sz="3600" dirty="0">
              <a:latin typeface="Georgia" panose="02040502050405020303" pitchFamily="18" charset="0"/>
            </a:endParaRPr>
          </a:p>
        </p:txBody>
      </p:sp>
      <p:sp>
        <p:nvSpPr>
          <p:cNvPr id="170" name="Google Shape;170;p22"/>
          <p:cNvSpPr txBox="1">
            <a:spLocks noGrp="1"/>
          </p:cNvSpPr>
          <p:nvPr>
            <p:ph type="sldNum" idx="12"/>
          </p:nvPr>
        </p:nvSpPr>
        <p:spPr>
          <a:xfrm>
            <a:off x="720000" y="6300000"/>
            <a:ext cx="720000" cy="36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Georgia" panose="02040502050405020303" pitchFamily="18" charset="0"/>
              </a:rPr>
              <a:t>12</a:t>
            </a:fld>
            <a:r>
              <a:rPr lang="en-US">
                <a:latin typeface="Georgia" panose="02040502050405020303" pitchFamily="18" charset="0"/>
              </a:rPr>
              <a:t> </a:t>
            </a:r>
            <a:endParaRPr>
              <a:latin typeface="Georgia" panose="02040502050405020303" pitchFamily="18" charset="0"/>
            </a:endParaRPr>
          </a:p>
        </p:txBody>
      </p:sp>
      <p:sp>
        <p:nvSpPr>
          <p:cNvPr id="172" name="Google Shape;172;p22"/>
          <p:cNvSpPr txBox="1"/>
          <p:nvPr/>
        </p:nvSpPr>
        <p:spPr>
          <a:xfrm>
            <a:off x="167550" y="1960643"/>
            <a:ext cx="5573450" cy="44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dk1"/>
                </a:solidFill>
                <a:latin typeface="Georgia" panose="02040502050405020303" pitchFamily="18" charset="0"/>
                <a:ea typeface="Open Sans"/>
                <a:cs typeface="Open Sans"/>
                <a:sym typeface="Open Sans"/>
              </a:rPr>
              <a:t>Возможность трудоустройства на удаленную работу;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dk1"/>
                </a:solidFill>
                <a:latin typeface="Georgia" panose="02040502050405020303" pitchFamily="18" charset="0"/>
                <a:ea typeface="Open Sans"/>
                <a:cs typeface="Open Sans"/>
                <a:sym typeface="Open Sans"/>
              </a:rPr>
              <a:t>Проверка умений и навыков реально используемых в индустрии;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dk1"/>
                </a:solidFill>
                <a:latin typeface="Georgia" panose="02040502050405020303" pitchFamily="18" charset="0"/>
                <a:ea typeface="Open Sans"/>
                <a:cs typeface="Open Sans"/>
                <a:sym typeface="Open Sans"/>
              </a:rPr>
              <a:t>Высокотехнологичная компетенция;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sz="2000" b="1" dirty="0">
                <a:solidFill>
                  <a:schemeClr val="dk1"/>
                </a:solidFill>
                <a:latin typeface="Georgia" panose="02040502050405020303" pitchFamily="18" charset="0"/>
                <a:ea typeface="Open Sans"/>
                <a:cs typeface="Open Sans"/>
                <a:sym typeface="Open Sans"/>
              </a:rPr>
              <a:t>Большое количество методического материала.</a:t>
            </a:r>
          </a:p>
          <a:p>
            <a:pPr marL="342900" lvl="0" indent="-342900" algn="l" rtl="0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Font typeface="Arial" panose="020B0604020202020204" pitchFamily="34" charset="0"/>
              <a:buChar char="•"/>
            </a:pPr>
            <a:endParaRPr sz="1600" dirty="0">
              <a:latin typeface="Georgia" panose="02040502050405020303" pitchFamily="18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9CD4FF-3D32-46FE-A056-200936D975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pic>
        <p:nvPicPr>
          <p:cNvPr id="2050" name="Picture 2" descr="Пермская компания-производитель роботов предложила разработку в области распознавания речи">
            <a:extLst>
              <a:ext uri="{FF2B5EF4-FFF2-40B4-BE49-F238E27FC236}">
                <a16:creationId xmlns:a16="http://schemas.microsoft.com/office/drawing/2014/main" id="{58934B90-FB6A-4501-BA58-28F811830E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1000" y="1997093"/>
            <a:ext cx="5662679" cy="3182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50F612A6-4A53-4498-92A0-9EA97D516BFA}"/>
              </a:ext>
            </a:extLst>
          </p:cNvPr>
          <p:cNvSpPr/>
          <p:nvPr/>
        </p:nvSpPr>
        <p:spPr>
          <a:xfrm>
            <a:off x="10734675" y="581977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eorgia" panose="02040502050405020303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B9FF3B-A0D2-437A-9D5C-6ABEE9ED2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Georgia" panose="02040502050405020303" pitchFamily="18" charset="0"/>
              </a:rPr>
              <a:t>Полезные ссылки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2046C08-E7D6-4303-9D46-DDD1C5F3034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sz="2000" dirty="0">
                <a:latin typeface="Georgia" panose="02040502050405020303" pitchFamily="18" charset="0"/>
              </a:rPr>
              <a:t>Конкурсная документация: </a:t>
            </a:r>
            <a:r>
              <a:rPr lang="en-US" sz="2000" dirty="0">
                <a:latin typeface="Georgia" panose="02040502050405020303" pitchFamily="18" charset="0"/>
                <a:hlinkClick r:id="rId2"/>
              </a:rPr>
              <a:t>https://disk.yandex.ru/i/iy247b4XSXKAmg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Обучающий сайт: </a:t>
            </a:r>
            <a:r>
              <a:rPr lang="en-US" sz="2000" dirty="0">
                <a:latin typeface="Georgia" panose="02040502050405020303" pitchFamily="18" charset="0"/>
                <a:hlinkClick r:id="rId3"/>
              </a:rPr>
              <a:t>http://learn.voltbro.ru/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Документация к роботу: </a:t>
            </a:r>
            <a:r>
              <a:rPr lang="en-US" sz="2000" dirty="0">
                <a:latin typeface="Georgia" panose="02040502050405020303" pitchFamily="18" charset="0"/>
                <a:hlinkClick r:id="rId4"/>
              </a:rPr>
              <a:t>https://manual.turtlebro.ru/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Телеграмм-канал компетенции: </a:t>
            </a:r>
            <a:r>
              <a:rPr lang="en-US" sz="2000" dirty="0">
                <a:latin typeface="Georgia" panose="02040502050405020303" pitchFamily="18" charset="0"/>
                <a:hlinkClick r:id="rId5"/>
              </a:rPr>
              <a:t>https://t.me/+kZVlXHAe8Gw4Zjky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Телеграмм-канал технической и информационной поддержки продуктов проекта «Братья Вольт»: </a:t>
            </a:r>
            <a:r>
              <a:rPr lang="en-US" sz="2000" dirty="0">
                <a:latin typeface="Georgia" panose="02040502050405020303" pitchFamily="18" charset="0"/>
                <a:hlinkClick r:id="rId6"/>
              </a:rPr>
              <a:t>https://t.me/+OHlkpl4jskA4YmEy</a:t>
            </a:r>
            <a:endParaRPr lang="ru-RU" sz="2000" dirty="0">
              <a:latin typeface="Georgia" panose="02040502050405020303" pitchFamily="18" charset="0"/>
            </a:endParaRPr>
          </a:p>
          <a:p>
            <a:r>
              <a:rPr lang="ru-RU" sz="2000" dirty="0">
                <a:latin typeface="Georgia" panose="02040502050405020303" pitchFamily="18" charset="0"/>
              </a:rPr>
              <a:t>Видеокурс по </a:t>
            </a:r>
            <a:r>
              <a:rPr lang="en-US" sz="2000" dirty="0">
                <a:latin typeface="Georgia" panose="02040502050405020303" pitchFamily="18" charset="0"/>
              </a:rPr>
              <a:t>ROS</a:t>
            </a:r>
            <a:r>
              <a:rPr lang="ru-RU" sz="2000" dirty="0">
                <a:latin typeface="Georgia" panose="02040502050405020303" pitchFamily="18" charset="0"/>
              </a:rPr>
              <a:t>: </a:t>
            </a:r>
            <a:r>
              <a:rPr lang="en-US" sz="2000" dirty="0">
                <a:latin typeface="Georgia" panose="02040502050405020303" pitchFamily="18" charset="0"/>
                <a:hlinkClick r:id="rId7"/>
              </a:rPr>
              <a:t>https://youtube.com/playlist?list=PLcccBeBpCdVnz3jz-ijz356CbfVNhP0z6</a:t>
            </a:r>
            <a:endParaRPr lang="ru-RU" sz="2000" dirty="0">
              <a:latin typeface="Georgia" panose="02040502050405020303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91763BEE-8242-479D-8360-A9193B5B1BA3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Georgia" panose="02040502050405020303" pitchFamily="18" charset="0"/>
              </a:rPr>
              <a:t>13</a:t>
            </a:fld>
            <a:r>
              <a:rPr lang="en-US"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1699C3-0DB8-48FB-807A-3B888F02141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29882988-DB04-4027-B926-64B944365894}"/>
              </a:ext>
            </a:extLst>
          </p:cNvPr>
          <p:cNvSpPr/>
          <p:nvPr/>
        </p:nvSpPr>
        <p:spPr>
          <a:xfrm>
            <a:off x="10734675" y="581977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07369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E7C94EA-FFB5-4368-A614-2806668738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950" y="562275"/>
            <a:ext cx="9540000" cy="630000"/>
          </a:xfrm>
        </p:spPr>
        <p:txBody>
          <a:bodyPr/>
          <a:lstStyle/>
          <a:p>
            <a:r>
              <a:rPr lang="ru-RU" dirty="0">
                <a:latin typeface="Georgia" panose="02040502050405020303" pitchFamily="18" charset="0"/>
              </a:rPr>
              <a:t>Проделанная работа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4497882-4575-4851-9780-A04CB74C9A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950" y="1561914"/>
            <a:ext cx="10440000" cy="4282722"/>
          </a:xfrm>
        </p:spPr>
        <p:txBody>
          <a:bodyPr/>
          <a:lstStyle/>
          <a:p>
            <a:r>
              <a:rPr lang="ru-RU" dirty="0">
                <a:latin typeface="Georgia" panose="02040502050405020303" pitchFamily="18" charset="0"/>
              </a:rPr>
              <a:t>Составлен полный комплект конкурсной документации по всем категориям участников;</a:t>
            </a:r>
          </a:p>
          <a:p>
            <a:r>
              <a:rPr lang="ru-RU" dirty="0">
                <a:latin typeface="Georgia" panose="02040502050405020303" pitchFamily="18" charset="0"/>
              </a:rPr>
              <a:t>Рассылка информационных писем в региональные центры;</a:t>
            </a:r>
          </a:p>
          <a:p>
            <a:r>
              <a:rPr lang="ru-RU" dirty="0">
                <a:latin typeface="Georgia" panose="02040502050405020303" pitchFamily="18" charset="0"/>
              </a:rPr>
              <a:t>Получение экспертного заключения от Председателя совета по компетенции «Робототехника» Андрея Ермоленко;</a:t>
            </a:r>
          </a:p>
          <a:p>
            <a:r>
              <a:rPr lang="ru-RU" dirty="0">
                <a:latin typeface="Georgia" panose="02040502050405020303" pitchFamily="18" charset="0"/>
              </a:rPr>
              <a:t>Апробация конкурсного задания на участнике с ОВЗ;</a:t>
            </a:r>
          </a:p>
          <a:p>
            <a:r>
              <a:rPr lang="ru-RU" dirty="0">
                <a:latin typeface="Georgia" panose="02040502050405020303" pitchFamily="18" charset="0"/>
              </a:rPr>
              <a:t>Презентация компетенции в Гостином Дворе на Финале Национального чемпионата «</a:t>
            </a:r>
            <a:r>
              <a:rPr lang="ru-RU" dirty="0" err="1">
                <a:latin typeface="Georgia" panose="02040502050405020303" pitchFamily="18" charset="0"/>
              </a:rPr>
              <a:t>Абилимпикс</a:t>
            </a:r>
            <a:r>
              <a:rPr lang="ru-RU" dirty="0">
                <a:latin typeface="Georgia" panose="02040502050405020303" pitchFamily="18" charset="0"/>
              </a:rPr>
              <a:t>» 2023 года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3F2FECF-459B-4FE0-BD86-E9C92A6A61A1}"/>
              </a:ext>
            </a:extLst>
          </p:cNvPr>
          <p:cNvSpPr>
            <a:spLocks noGrp="1"/>
          </p:cNvSpPr>
          <p:nvPr>
            <p:ph type="sldNum" idx="12"/>
          </p:nvPr>
        </p:nvSpPr>
        <p:spPr>
          <a:xfrm>
            <a:off x="700950" y="6214275"/>
            <a:ext cx="720000" cy="360000"/>
          </a:xfrm>
        </p:spPr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Georgia" panose="02040502050405020303" pitchFamily="18" charset="0"/>
              </a:rPr>
              <a:t>14</a:t>
            </a:fld>
            <a:r>
              <a:rPr lang="en-US">
                <a:latin typeface="Georgia" panose="02040502050405020303" pitchFamily="18" charset="0"/>
              </a:rPr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E1AD89A7-A162-4C11-9397-0341677244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6E81BE6-D7EE-4311-939E-933B625520EC}"/>
              </a:ext>
            </a:extLst>
          </p:cNvPr>
          <p:cNvSpPr/>
          <p:nvPr/>
        </p:nvSpPr>
        <p:spPr>
          <a:xfrm>
            <a:off x="10734675" y="581977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46399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23"/>
          <p:cNvSpPr txBox="1">
            <a:spLocks noGrp="1"/>
          </p:cNvSpPr>
          <p:nvPr>
            <p:ph type="sldNum" idx="12"/>
          </p:nvPr>
        </p:nvSpPr>
        <p:spPr>
          <a:xfrm>
            <a:off x="720000" y="702759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180" name="Google Shape;180;p23"/>
          <p:cNvSpPr txBox="1"/>
          <p:nvPr/>
        </p:nvSpPr>
        <p:spPr>
          <a:xfrm>
            <a:off x="1606375" y="2128100"/>
            <a:ext cx="7249200" cy="407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800" b="1" dirty="0" err="1">
                <a:solidFill>
                  <a:srgbClr val="FFFFFF"/>
                </a:solidFill>
              </a:rPr>
              <a:t>Спасибо</a:t>
            </a:r>
            <a:r>
              <a:rPr lang="en-US" sz="4800" b="1" dirty="0">
                <a:solidFill>
                  <a:srgbClr val="FFFFFF"/>
                </a:solidFill>
              </a:rPr>
              <a:t> </a:t>
            </a:r>
            <a:r>
              <a:rPr lang="en-US" sz="4800" b="1" dirty="0" err="1">
                <a:solidFill>
                  <a:srgbClr val="FFFFFF"/>
                </a:solidFill>
              </a:rPr>
              <a:t>за</a:t>
            </a:r>
            <a:r>
              <a:rPr lang="en-US" sz="4800" b="1" dirty="0">
                <a:solidFill>
                  <a:srgbClr val="FFFFFF"/>
                </a:solidFill>
              </a:rPr>
              <a:t> </a:t>
            </a:r>
            <a:r>
              <a:rPr lang="en-US" sz="4800" b="1" dirty="0" err="1">
                <a:solidFill>
                  <a:srgbClr val="FFFFFF"/>
                </a:solidFill>
              </a:rPr>
              <a:t>внимание</a:t>
            </a:r>
            <a:r>
              <a:rPr lang="en-US" sz="4800" b="1" dirty="0">
                <a:solidFill>
                  <a:srgbClr val="FFFFFF"/>
                </a:solidFill>
              </a:rPr>
              <a:t>!</a:t>
            </a:r>
            <a:endParaRPr sz="4800" b="1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rgbClr val="FFFFFF"/>
              </a:solidFill>
            </a:endParaRPr>
          </a:p>
          <a:p>
            <a:r>
              <a:rPr lang="ru-RU" sz="3200" dirty="0">
                <a:solidFill>
                  <a:schemeClr val="bg1"/>
                </a:solidFill>
                <a:latin typeface="Monotype Corsiva" panose="03010101010201010101" pitchFamily="66" charset="0"/>
              </a:rPr>
              <a:t>Николай Иванов</a:t>
            </a:r>
            <a:br>
              <a:rPr lang="ru-RU" sz="3200" dirty="0">
                <a:solidFill>
                  <a:schemeClr val="bg1"/>
                </a:solidFill>
                <a:latin typeface="Monotype Corsiva" panose="03010101010201010101" pitchFamily="66" charset="0"/>
              </a:rPr>
            </a:br>
            <a:r>
              <a:rPr lang="en-US" sz="3200" dirty="0">
                <a:solidFill>
                  <a:schemeClr val="bg1"/>
                </a:solidFill>
                <a:latin typeface="Monotype Corsiva" panose="03010101010201010101" pitchFamily="66" charset="0"/>
              </a:rPr>
              <a:t>Email</a:t>
            </a:r>
            <a:r>
              <a:rPr lang="ru-RU" sz="3200" dirty="0">
                <a:solidFill>
                  <a:schemeClr val="bg1"/>
                </a:solidFill>
                <a:latin typeface="Monotype Corsiva" panose="03010101010201010101" pitchFamily="66" charset="0"/>
              </a:rPr>
              <a:t>: </a:t>
            </a:r>
            <a:r>
              <a:rPr lang="en-US" sz="3200" dirty="0">
                <a:solidFill>
                  <a:schemeClr val="bg1"/>
                </a:solidFill>
                <a:latin typeface="Monotype Corsiva" panose="03010101010201010101" pitchFamily="66" charset="0"/>
              </a:rPr>
              <a:t>nikolay.ivanov@voltbro.com</a:t>
            </a:r>
          </a:p>
          <a:p>
            <a:r>
              <a:rPr lang="ru-RU" sz="3200" dirty="0">
                <a:solidFill>
                  <a:schemeClr val="bg1"/>
                </a:solidFill>
                <a:latin typeface="Monotype Corsiva" panose="03010101010201010101" pitchFamily="66" charset="0"/>
              </a:rPr>
              <a:t>Телефон: +7(916)382-28-48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rgbClr val="FFFFFF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4800" dirty="0">
              <a:solidFill>
                <a:srgbClr val="FFFFFF"/>
              </a:solidFill>
            </a:endParaRPr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46355235-325D-4177-83B4-FB378AE74F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6EDB50-ADF4-4469-B8AB-B768DE94319B}"/>
              </a:ext>
            </a:extLst>
          </p:cNvPr>
          <p:cNvSpPr/>
          <p:nvPr/>
        </p:nvSpPr>
        <p:spPr>
          <a:xfrm>
            <a:off x="10734675" y="581977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8"/>
          <p:cNvSpPr txBox="1">
            <a:spLocks noGrp="1"/>
          </p:cNvSpPr>
          <p:nvPr>
            <p:ph type="title"/>
          </p:nvPr>
        </p:nvSpPr>
        <p:spPr>
          <a:xfrm>
            <a:off x="720000" y="392845"/>
            <a:ext cx="9540000" cy="630000"/>
          </a:xfrm>
          <a:prstGeom prst="rect">
            <a:avLst/>
          </a:prstGeom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0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Эксплуатация</a:t>
            </a:r>
            <a:r>
              <a:rPr lang="en-US" sz="4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40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сервисных</a:t>
            </a:r>
            <a:r>
              <a:rPr lang="en-US" sz="4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40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роботов</a:t>
            </a:r>
            <a:endParaRPr sz="40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38" name="Google Shape;138;p18"/>
          <p:cNvSpPr txBox="1">
            <a:spLocks noGrp="1"/>
          </p:cNvSpPr>
          <p:nvPr>
            <p:ph type="body" idx="1"/>
          </p:nvPr>
        </p:nvSpPr>
        <p:spPr>
          <a:xfrm>
            <a:off x="224049" y="1625006"/>
            <a:ext cx="6024351" cy="35124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just">
              <a:spcBef>
                <a:spcPts val="1200"/>
              </a:spcBef>
              <a:buNone/>
            </a:pPr>
            <a:r>
              <a:rPr lang="ru-RU" sz="2000" dirty="0"/>
              <a:t>Сервисная робототехника – динамически развивающаяся отрасль в России. Уже сегодня идёт повсеместное внедрение сервисных роботов как на предприятиях, так и в повседневной жизни. </a:t>
            </a:r>
          </a:p>
          <a:p>
            <a:pPr marL="342900" indent="-342900" algn="just">
              <a:spcBef>
                <a:spcPts val="1200"/>
              </a:spcBef>
            </a:pPr>
            <a:r>
              <a:rPr lang="ru-RU" sz="2000" dirty="0"/>
              <a:t>роботы-консультанты;</a:t>
            </a:r>
          </a:p>
          <a:p>
            <a:pPr marL="342900" indent="-342900" algn="just">
              <a:spcBef>
                <a:spcPts val="1200"/>
              </a:spcBef>
            </a:pPr>
            <a:r>
              <a:rPr lang="ru-RU" sz="2000" dirty="0"/>
              <a:t>роботы-курьеры;</a:t>
            </a:r>
          </a:p>
          <a:p>
            <a:pPr marL="342900" indent="-342900" algn="just">
              <a:spcBef>
                <a:spcPts val="1200"/>
              </a:spcBef>
            </a:pPr>
            <a:r>
              <a:rPr lang="ru-RU" sz="2000" dirty="0"/>
              <a:t>логистические роботы;</a:t>
            </a:r>
          </a:p>
          <a:p>
            <a:pPr marL="342900" indent="-342900" algn="just">
              <a:spcBef>
                <a:spcPts val="1200"/>
              </a:spcBef>
            </a:pPr>
            <a:r>
              <a:rPr lang="ru-RU" sz="2000" dirty="0"/>
              <a:t>роботы-экскурсоводы и многие другие.</a:t>
            </a:r>
          </a:p>
          <a:p>
            <a:pPr marL="0" lvl="0" indent="0" algn="just">
              <a:spcBef>
                <a:spcPts val="1200"/>
              </a:spcBef>
              <a:buNone/>
            </a:pPr>
            <a:r>
              <a:rPr lang="ru-RU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Поэтому потребность в компетенции связанной с эксплуатацией, ремонтом и настройкой сервисных роботов только растет</a:t>
            </a:r>
            <a:endParaRPr sz="20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39" name="Google Shape;139;p18"/>
          <p:cNvSpPr txBox="1">
            <a:spLocks noGrp="1"/>
          </p:cNvSpPr>
          <p:nvPr>
            <p:ph type="sldNum" idx="12"/>
          </p:nvPr>
        </p:nvSpPr>
        <p:spPr>
          <a:xfrm>
            <a:off x="720000" y="6300000"/>
            <a:ext cx="720000" cy="360000"/>
          </a:xfrm>
          <a:prstGeom prst="rect">
            <a:avLst/>
          </a:prstGeom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2</a:t>
            </a:fld>
            <a:r>
              <a:rPr lang="en-US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A5F3896-EC74-4D94-AB23-E674C3B8725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73872" y="0"/>
            <a:ext cx="1080000" cy="1080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616A608F-4C2C-4BC2-A1B8-F80B35EDA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48400" y="1877075"/>
            <a:ext cx="5577205" cy="368041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D0860468-DC33-4D69-A16D-BFBA0F48A2DD}"/>
              </a:ext>
            </a:extLst>
          </p:cNvPr>
          <p:cNvSpPr/>
          <p:nvPr/>
        </p:nvSpPr>
        <p:spPr>
          <a:xfrm>
            <a:off x="10663555" y="573848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9" name="Google Shape;137;p18">
            <a:extLst>
              <a:ext uri="{FF2B5EF4-FFF2-40B4-BE49-F238E27FC236}">
                <a16:creationId xmlns:a16="http://schemas.microsoft.com/office/drawing/2014/main" id="{3D79DE93-2062-42C5-B43B-90FAB506B883}"/>
              </a:ext>
            </a:extLst>
          </p:cNvPr>
          <p:cNvSpPr txBox="1">
            <a:spLocks/>
          </p:cNvSpPr>
          <p:nvPr/>
        </p:nvSpPr>
        <p:spPr>
          <a:xfrm>
            <a:off x="3727360" y="1081154"/>
            <a:ext cx="95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4400"/>
              <a:buFont typeface="Arial"/>
              <a:buNone/>
              <a:defRPr sz="4400" b="1" i="0" u="none" strike="noStrike" cap="none">
                <a:solidFill>
                  <a:srgbClr val="00376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ru-RU" sz="2800" b="0" i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Предисловие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9188880-6B8C-4AEC-8151-A5DD409B4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Разработчики компетенции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B1E4AB93-8B83-48C6-B229-FBADBB0A866F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3</a:t>
            </a:fld>
            <a:r>
              <a:rPr lang="en-US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094F9E06-92CA-4F3A-AB80-064C15E4BAFB}"/>
              </a:ext>
            </a:extLst>
          </p:cNvPr>
          <p:cNvSpPr/>
          <p:nvPr/>
        </p:nvSpPr>
        <p:spPr>
          <a:xfrm>
            <a:off x="10734675" y="581977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1058" name="Picture 34">
            <a:extLst>
              <a:ext uri="{FF2B5EF4-FFF2-40B4-BE49-F238E27FC236}">
                <a16:creationId xmlns:a16="http://schemas.microsoft.com/office/drawing/2014/main" id="{9AE8324C-F14D-4F66-8BCB-4FF826E674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3874" y="2416969"/>
            <a:ext cx="2438400" cy="202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5A9C6D77-9EDE-4E94-AE6D-D12E85E1DB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69982" y="2985762"/>
            <a:ext cx="1882818" cy="85968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3A2A27AD-E57C-40FF-BAE3-DF25E4659CC0}"/>
              </a:ext>
            </a:extLst>
          </p:cNvPr>
          <p:cNvSpPr txBox="1"/>
          <p:nvPr/>
        </p:nvSpPr>
        <p:spPr>
          <a:xfrm>
            <a:off x="4097633" y="4618526"/>
            <a:ext cx="278473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Партнёр:</a:t>
            </a:r>
          </a:p>
          <a:p>
            <a:pPr algn="ctr"/>
            <a:r>
              <a:rPr lang="ru-RU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Компания </a:t>
            </a:r>
            <a:r>
              <a:rPr lang="ru-RU" sz="20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Промобот</a:t>
            </a:r>
            <a:endParaRPr lang="ru-RU" sz="20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42" name="Google Shape;151;p19">
            <a:extLst>
              <a:ext uri="{FF2B5EF4-FFF2-40B4-BE49-F238E27FC236}">
                <a16:creationId xmlns:a16="http://schemas.microsoft.com/office/drawing/2014/main" id="{F04ED3D5-5B00-409E-97AC-6850EAA89B83}"/>
              </a:ext>
            </a:extLst>
          </p:cNvPr>
          <p:cNvPicPr/>
          <p:nvPr/>
        </p:nvPicPr>
        <p:blipFill>
          <a:blip r:embed="rId4"/>
          <a:srcRect/>
          <a:stretch/>
        </p:blipFill>
        <p:spPr bwMode="auto">
          <a:xfrm>
            <a:off x="7749365" y="2437671"/>
            <a:ext cx="2439900" cy="2003359"/>
          </a:xfrm>
          <a:prstGeom prst="hexagon">
            <a:avLst>
              <a:gd name="adj" fmla="val 25000"/>
              <a:gd name="vf" fmla="val 11547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43" name="TextBox 42">
            <a:extLst>
              <a:ext uri="{FF2B5EF4-FFF2-40B4-BE49-F238E27FC236}">
                <a16:creationId xmlns:a16="http://schemas.microsoft.com/office/drawing/2014/main" id="{8A88975B-104A-4ADA-8FC5-06E5E20F7111}"/>
              </a:ext>
            </a:extLst>
          </p:cNvPr>
          <p:cNvSpPr txBox="1"/>
          <p:nvPr/>
        </p:nvSpPr>
        <p:spPr>
          <a:xfrm>
            <a:off x="7031925" y="4655653"/>
            <a:ext cx="3874779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Председатель </a:t>
            </a:r>
            <a:br>
              <a:rPr lang="ru-RU" sz="20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ru-RU" sz="20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совета по компетенции:</a:t>
            </a:r>
          </a:p>
          <a:p>
            <a:pPr algn="ctr"/>
            <a:r>
              <a:rPr lang="ru-RU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Иванов Николай Викторович</a:t>
            </a:r>
          </a:p>
        </p:txBody>
      </p:sp>
      <p:pic>
        <p:nvPicPr>
          <p:cNvPr id="44" name="Picture 34">
            <a:extLst>
              <a:ext uri="{FF2B5EF4-FFF2-40B4-BE49-F238E27FC236}">
                <a16:creationId xmlns:a16="http://schemas.microsoft.com/office/drawing/2014/main" id="{7803D7DC-FB0C-4FC6-B8FF-911F4F830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7120" y="2416969"/>
            <a:ext cx="2438400" cy="2024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D0F2FFAF-0288-4381-A170-44E816B60AC7}"/>
              </a:ext>
            </a:extLst>
          </p:cNvPr>
          <p:cNvSpPr txBox="1"/>
          <p:nvPr/>
        </p:nvSpPr>
        <p:spPr>
          <a:xfrm>
            <a:off x="1492833" y="4655653"/>
            <a:ext cx="20072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Разработчик:</a:t>
            </a:r>
          </a:p>
          <a:p>
            <a:pPr algn="ctr"/>
            <a:r>
              <a:rPr lang="ru-RU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Компания </a:t>
            </a:r>
          </a:p>
          <a:p>
            <a:pPr algn="ctr"/>
            <a:r>
              <a:rPr lang="ru-RU" sz="2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Братья Вольт</a:t>
            </a:r>
          </a:p>
        </p:txBody>
      </p:sp>
      <p:pic>
        <p:nvPicPr>
          <p:cNvPr id="1064" name="Picture 40" descr="О компании | PROMOBOT">
            <a:extLst>
              <a:ext uri="{FF2B5EF4-FFF2-40B4-BE49-F238E27FC236}">
                <a16:creationId xmlns:a16="http://schemas.microsoft.com/office/drawing/2014/main" id="{A910574B-6E88-4897-9C6F-008A599D87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8444" y="2707969"/>
            <a:ext cx="2056155" cy="1030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B6FADC8-FDAD-4812-93B4-203F5F36C9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10468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p19"/>
          <p:cNvSpPr txBox="1">
            <a:spLocks noGrp="1"/>
          </p:cNvSpPr>
          <p:nvPr>
            <p:ph type="title"/>
          </p:nvPr>
        </p:nvSpPr>
        <p:spPr>
          <a:xfrm>
            <a:off x="720000" y="576880"/>
            <a:ext cx="95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4400"/>
              <a:buFont typeface="Arial"/>
              <a:buNone/>
            </a:pPr>
            <a:r>
              <a:rPr lang="en-US" sz="40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Необходимые</a:t>
            </a:r>
            <a:r>
              <a:rPr lang="en-US" sz="4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en-US" sz="40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профессиональные</a:t>
            </a:r>
            <a:r>
              <a:rPr lang="en-US" sz="4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br>
              <a:rPr lang="en-US" sz="4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en-US" sz="40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навыки</a:t>
            </a:r>
            <a:r>
              <a:rPr lang="en-US" sz="4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и </a:t>
            </a:r>
            <a:r>
              <a:rPr lang="en-US" sz="40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умения</a:t>
            </a:r>
            <a:endParaRPr sz="40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45" name="Google Shape;145;p19"/>
          <p:cNvSpPr txBox="1">
            <a:spLocks noGrp="1"/>
          </p:cNvSpPr>
          <p:nvPr>
            <p:ph type="body" idx="1"/>
          </p:nvPr>
        </p:nvSpPr>
        <p:spPr>
          <a:xfrm>
            <a:off x="720000" y="2504080"/>
            <a:ext cx="9743753" cy="42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ru-RU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Участник должен знать/уметь:</a:t>
            </a:r>
          </a:p>
          <a:p>
            <a:pPr lvl="0" indent="-342900">
              <a:buSzPts val="18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Осуществлять поиск и исправление ошибок программного обеспечения на базе </a:t>
            </a:r>
            <a:r>
              <a:rPr lang="ru-RU" sz="18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Robot</a:t>
            </a: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Operating</a:t>
            </a: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System</a:t>
            </a: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(ROS)</a:t>
            </a:r>
          </a:p>
          <a:p>
            <a:pPr lvl="0" indent="-342900">
              <a:spcBef>
                <a:spcPts val="0"/>
              </a:spcBef>
              <a:buSzPts val="18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Проводить блочные и модульные ремонты роботов</a:t>
            </a:r>
          </a:p>
          <a:p>
            <a:pPr lvl="0" indent="-342900">
              <a:spcBef>
                <a:spcPts val="0"/>
              </a:spcBef>
              <a:buSzPts val="18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Осуществлять сервисное обслуживание роботов в соответствии с регламентом</a:t>
            </a:r>
          </a:p>
          <a:p>
            <a:pPr lvl="0" indent="-342900">
              <a:spcBef>
                <a:spcPts val="0"/>
              </a:spcBef>
              <a:buSzPts val="18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Настраивать работу робота для использования в реальной "ролевой" модели</a:t>
            </a:r>
          </a:p>
          <a:p>
            <a:pPr lvl="0" indent="-342900">
              <a:spcBef>
                <a:spcPts val="0"/>
              </a:spcBef>
              <a:buSzPts val="18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Производить тестовый запуск сервисного робота после устранения неисправностей</a:t>
            </a:r>
          </a:p>
          <a:p>
            <a:pPr lvl="0" indent="-342900">
              <a:spcBef>
                <a:spcPts val="0"/>
              </a:spcBef>
              <a:buSzPts val="18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Устранять дефекты и неисправности механизмов и конструкций роботов</a:t>
            </a:r>
          </a:p>
          <a:p>
            <a:pPr lvl="0" indent="-342900">
              <a:spcBef>
                <a:spcPts val="0"/>
              </a:spcBef>
              <a:buSzPts val="18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Работать с эксплуатационной, проектной, технологической и сопроводительной документацией (русский/английский язык)</a:t>
            </a: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46" name="Google Shape;146;p19"/>
          <p:cNvSpPr txBox="1">
            <a:spLocks noGrp="1"/>
          </p:cNvSpPr>
          <p:nvPr>
            <p:ph type="sldNum" idx="12"/>
          </p:nvPr>
        </p:nvSpPr>
        <p:spPr>
          <a:xfrm>
            <a:off x="720000" y="622888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4</a:t>
            </a:fld>
            <a:r>
              <a:rPr lang="en-US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47" name="Google Shape;147;p19"/>
          <p:cNvSpPr txBox="1">
            <a:spLocks noGrp="1"/>
          </p:cNvSpPr>
          <p:nvPr>
            <p:ph type="subTitle" idx="2"/>
          </p:nvPr>
        </p:nvSpPr>
        <p:spPr>
          <a:xfrm>
            <a:off x="719999" y="1820489"/>
            <a:ext cx="104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Компетенция создана для демонстрации владения самым актуальным набором робототехнических технологий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3500"/>
              <a:buNone/>
            </a:pPr>
            <a:endParaRPr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763FB6D-393A-4CDA-A758-BCCFAB72600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1B46C463-26E1-47F5-9459-526391010BB3}"/>
              </a:ext>
            </a:extLst>
          </p:cNvPr>
          <p:cNvSpPr/>
          <p:nvPr/>
        </p:nvSpPr>
        <p:spPr>
          <a:xfrm>
            <a:off x="10694035" y="583640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20"/>
          <p:cNvSpPr txBox="1">
            <a:spLocks noGrp="1"/>
          </p:cNvSpPr>
          <p:nvPr>
            <p:ph type="title"/>
          </p:nvPr>
        </p:nvSpPr>
        <p:spPr>
          <a:xfrm>
            <a:off x="719999" y="498560"/>
            <a:ext cx="95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5700" rIns="91425" bIns="45700" anchor="t" anchorCtr="0">
            <a:noAutofit/>
          </a:bodyPr>
          <a:lstStyle/>
          <a:p>
            <a:pPr lvl="0"/>
            <a:r>
              <a:rPr lang="en-US" sz="40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Профессии</a:t>
            </a:r>
            <a:r>
              <a:rPr lang="en-US" sz="4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 sz="40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53" name="Google Shape;153;p20"/>
          <p:cNvSpPr txBox="1">
            <a:spLocks noGrp="1"/>
          </p:cNvSpPr>
          <p:nvPr>
            <p:ph type="body" idx="1"/>
          </p:nvPr>
        </p:nvSpPr>
        <p:spPr>
          <a:xfrm>
            <a:off x="719999" y="1927200"/>
            <a:ext cx="9253560" cy="42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buNone/>
            </a:pPr>
            <a:r>
              <a:rPr lang="ru-RU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Программист - разработчик ПО (</a:t>
            </a:r>
            <a:r>
              <a:rPr lang="ru-RU" sz="1800" b="1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Robotic</a:t>
            </a:r>
            <a:r>
              <a:rPr lang="en-US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</a:t>
            </a:r>
            <a:r>
              <a:rPr lang="ru-RU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b="1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software</a:t>
            </a:r>
            <a:r>
              <a:rPr lang="ru-RU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b="1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engineer</a:t>
            </a:r>
            <a:r>
              <a:rPr lang="ru-RU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</a:t>
            </a:r>
          </a:p>
          <a:p>
            <a:pPr lvl="0" indent="-317500">
              <a:buSzPts val="1400"/>
              <a:buFont typeface="Open Sans"/>
              <a:buChar char="•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Занимается разработкой программного обеспечения на базе </a:t>
            </a:r>
            <a:r>
              <a:rPr lang="ru-RU" sz="18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Robot</a:t>
            </a: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Operating</a:t>
            </a: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dirty="0" err="1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System</a:t>
            </a: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(ROS)</a:t>
            </a:r>
          </a:p>
          <a:p>
            <a:pPr lvl="0" indent="-317500">
              <a:spcBef>
                <a:spcPts val="0"/>
              </a:spcBef>
              <a:buSzPts val="1400"/>
              <a:buFont typeface="Open Sans"/>
              <a:buChar char="•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Проектирует программную архитектуру робота</a:t>
            </a:r>
          </a:p>
          <a:p>
            <a:pPr marL="0" lvl="0" indent="0">
              <a:buNone/>
            </a:pPr>
            <a:r>
              <a:rPr lang="ru-RU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Мастер по ремонту и обслуживанию техники</a:t>
            </a:r>
            <a:r>
              <a:rPr lang="ru-RU" sz="1800" b="1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(</a:t>
            </a:r>
            <a:r>
              <a:rPr lang="ru-RU" sz="1800" b="1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System</a:t>
            </a:r>
            <a:r>
              <a:rPr lang="ru-RU" sz="1800" b="1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Support</a:t>
            </a:r>
            <a:r>
              <a:rPr lang="ru-RU" sz="1800" b="1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Engineer</a:t>
            </a:r>
            <a:r>
              <a:rPr lang="ru-RU" sz="1800" b="1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</a:t>
            </a:r>
          </a:p>
          <a:p>
            <a:pPr lvl="0" indent="-317500">
              <a:buSzPts val="14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Проводит блочный и модульный ремонт роботов</a:t>
            </a:r>
          </a:p>
          <a:p>
            <a:pPr lvl="0" indent="-317500">
              <a:spcBef>
                <a:spcPts val="0"/>
              </a:spcBef>
              <a:buSzPts val="14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Осуществлять сервисное обслуживание роботов в соответствии с регламентом</a:t>
            </a:r>
          </a:p>
          <a:p>
            <a:pPr lvl="0" indent="-317500">
              <a:spcBef>
                <a:spcPts val="0"/>
              </a:spcBef>
              <a:buSzPts val="1400"/>
            </a:pP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Введение роботов в эксплуатацию</a:t>
            </a:r>
          </a:p>
          <a:p>
            <a:pPr marL="0" lvl="0" indent="0">
              <a:buNone/>
            </a:pPr>
            <a:r>
              <a:rPr lang="ru-RU" sz="1800" b="1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Инженер по внедрению роботов </a:t>
            </a:r>
            <a:r>
              <a:rPr lang="ru-RU" sz="1800" b="1" dirty="0">
                <a:solidFill>
                  <a:srgbClr val="000000"/>
                </a:solidFill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(</a:t>
            </a:r>
            <a:r>
              <a:rPr lang="ru-RU" sz="1800" b="1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Robotics</a:t>
            </a:r>
            <a:r>
              <a:rPr lang="ru-RU" sz="1800" b="1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Deployment</a:t>
            </a:r>
            <a:r>
              <a:rPr lang="ru-RU" sz="1800" b="1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r>
              <a:rPr lang="ru-RU" sz="1800" b="1" dirty="0" err="1">
                <a:solidFill>
                  <a:srgbClr val="000000"/>
                </a:solidFill>
                <a:highlight>
                  <a:srgbClr val="FFFFFF"/>
                </a:highligh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Engineer</a:t>
            </a:r>
            <a:r>
              <a:rPr lang="ru-RU" sz="1800" b="1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)</a:t>
            </a:r>
          </a:p>
          <a:p>
            <a:pPr lvl="0" indent="-317500">
              <a:buClr>
                <a:srgbClr val="000000"/>
              </a:buClr>
              <a:buSzPts val="1400"/>
            </a:pPr>
            <a:r>
              <a:rPr lang="ru-RU" sz="1800" dirty="0">
                <a:solidFill>
                  <a:srgbClr val="000000"/>
                </a:solidFill>
                <a:highlight>
                  <a:srgbClr val="FFFFFF"/>
                </a:highlight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Занимается внедрением робототехнических решений. Взаимодействует с командами разработчиков и заказчиком, подбирая наилучшие технологии для выполнения бизнес задач</a:t>
            </a: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4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4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  <a:p>
            <a:pPr marL="0" lvl="0" indent="0" algn="l" rtl="0">
              <a:lnSpc>
                <a:spcPct val="11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endParaRPr sz="14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54" name="Google Shape;154;p20"/>
          <p:cNvSpPr txBox="1">
            <a:spLocks noGrp="1"/>
          </p:cNvSpPr>
          <p:nvPr>
            <p:ph type="sldNum" idx="12"/>
          </p:nvPr>
        </p:nvSpPr>
        <p:spPr>
          <a:xfrm>
            <a:off x="720000" y="6300000"/>
            <a:ext cx="720000" cy="3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5</a:t>
            </a:fld>
            <a:r>
              <a:rPr lang="en-US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  <a:endParaRPr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sp>
        <p:nvSpPr>
          <p:cNvPr id="155" name="Google Shape;155;p20"/>
          <p:cNvSpPr txBox="1">
            <a:spLocks noGrp="1"/>
          </p:cNvSpPr>
          <p:nvPr>
            <p:ph type="subTitle" idx="2"/>
          </p:nvPr>
        </p:nvSpPr>
        <p:spPr>
          <a:xfrm>
            <a:off x="719999" y="1356204"/>
            <a:ext cx="10440000" cy="63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Уже сегодня, профессии, навыки которых представлены в компетенции </a:t>
            </a:r>
            <a:b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</a:br>
            <a:r>
              <a:rPr lang="ru-RU" sz="18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востребованы на рынке</a:t>
            </a:r>
          </a:p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3764"/>
              </a:buClr>
              <a:buSzPts val="3500"/>
              <a:buNone/>
            </a:pPr>
            <a:endParaRPr sz="1800" dirty="0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EBEF0D-80A9-44AB-9DF5-E79B02035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CBD0BA05-5C2D-49CC-9ECB-7017E8F85EB0}"/>
              </a:ext>
            </a:extLst>
          </p:cNvPr>
          <p:cNvSpPr/>
          <p:nvPr/>
        </p:nvSpPr>
        <p:spPr>
          <a:xfrm>
            <a:off x="10734675" y="581977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D9DC52-0BF4-4D11-8FB9-74D20B3F5A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000" y="648000"/>
            <a:ext cx="9230824" cy="630000"/>
          </a:xfrm>
        </p:spPr>
        <p:txBody>
          <a:bodyPr/>
          <a:lstStyle/>
          <a:p>
            <a:r>
              <a:rPr lang="ru-RU" sz="3600" dirty="0">
                <a:latin typeface="Georgia" panose="02040502050405020303" pitchFamily="18" charset="0"/>
              </a:rPr>
              <a:t>Потенциальные работодатели компетенции</a:t>
            </a:r>
            <a:br>
              <a:rPr lang="ru-RU" sz="3600" dirty="0">
                <a:latin typeface="Georgia" panose="02040502050405020303" pitchFamily="18" charset="0"/>
              </a:rPr>
            </a:br>
            <a:endParaRPr lang="ru-RU" sz="3600" dirty="0">
              <a:latin typeface="Georgia" panose="02040502050405020303" pitchFamily="18" charset="0"/>
            </a:endParaRP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9CE5FEB-C787-49A6-8505-070F0B0D38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76200" indent="0">
              <a:buNone/>
            </a:pPr>
            <a:r>
              <a:rPr lang="ru-RU" dirty="0">
                <a:latin typeface="Georgia" panose="02040502050405020303" pitchFamily="18" charset="0"/>
              </a:rPr>
              <a:t>Робототехнические компании и стартапы:</a:t>
            </a:r>
          </a:p>
          <a:p>
            <a:r>
              <a:rPr lang="ru-RU" dirty="0">
                <a:latin typeface="Georgia" panose="02040502050405020303" pitchFamily="18" charset="0"/>
              </a:rPr>
              <a:t>Лаборатории робототехники </a:t>
            </a:r>
            <a:r>
              <a:rPr lang="ru-RU" dirty="0" err="1">
                <a:latin typeface="Georgia" panose="02040502050405020303" pitchFamily="18" charset="0"/>
              </a:rPr>
              <a:t>Сбера</a:t>
            </a:r>
            <a:r>
              <a:rPr lang="ru-RU" dirty="0">
                <a:latin typeface="Georgia" panose="02040502050405020303" pitchFamily="18" charset="0"/>
              </a:rPr>
              <a:t> </a:t>
            </a:r>
          </a:p>
          <a:p>
            <a:r>
              <a:rPr lang="ru-RU" dirty="0">
                <a:latin typeface="Georgia" panose="02040502050405020303" pitchFamily="18" charset="0"/>
              </a:rPr>
              <a:t>Лаборатории робототехники Яндекса</a:t>
            </a:r>
          </a:p>
          <a:p>
            <a:r>
              <a:rPr lang="ru-RU" dirty="0">
                <a:latin typeface="Georgia" panose="02040502050405020303" pitchFamily="18" charset="0"/>
              </a:rPr>
              <a:t>Лаборатория робототехники НИИ механики МГУ</a:t>
            </a:r>
          </a:p>
          <a:p>
            <a:r>
              <a:rPr lang="ru-RU" dirty="0">
                <a:latin typeface="Georgia" panose="02040502050405020303" pitchFamily="18" charset="0"/>
              </a:rPr>
              <a:t>Братья Вольт </a:t>
            </a:r>
          </a:p>
          <a:p>
            <a:r>
              <a:rPr lang="ru-RU" dirty="0" err="1">
                <a:latin typeface="Georgia" panose="02040502050405020303" pitchFamily="18" charset="0"/>
              </a:rPr>
              <a:t>Промобот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Аврора </a:t>
            </a:r>
            <a:r>
              <a:rPr lang="ru-RU" dirty="0" err="1">
                <a:latin typeface="Georgia" panose="02040502050405020303" pitchFamily="18" charset="0"/>
              </a:rPr>
              <a:t>Роботикс</a:t>
            </a:r>
            <a:endParaRPr lang="ru-RU" dirty="0">
              <a:latin typeface="Georgia" panose="02040502050405020303" pitchFamily="18" charset="0"/>
            </a:endParaRPr>
          </a:p>
          <a:p>
            <a:r>
              <a:rPr lang="ru-RU" dirty="0">
                <a:latin typeface="Georgia" panose="02040502050405020303" pitchFamily="18" charset="0"/>
              </a:rPr>
              <a:t>ГК </a:t>
            </a:r>
            <a:r>
              <a:rPr lang="ru-RU" dirty="0" err="1">
                <a:latin typeface="Georgia" panose="02040502050405020303" pitchFamily="18" charset="0"/>
              </a:rPr>
              <a:t>Геоскан</a:t>
            </a:r>
            <a:endParaRPr lang="ru-RU" dirty="0">
              <a:latin typeface="Georgia" panose="02040502050405020303" pitchFamily="18" charset="0"/>
            </a:endParaRP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8FCC6FE9-BDFB-4BB3-B994-F8EAC9847C20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Georgia" panose="02040502050405020303" pitchFamily="18" charset="0"/>
              </a:rPr>
              <a:t>6</a:t>
            </a:fld>
            <a:r>
              <a:rPr lang="en-US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EE10169C-4A6A-4A68-A48F-C6A06BFFCE98}"/>
              </a:ext>
            </a:extLst>
          </p:cNvPr>
          <p:cNvSpPr/>
          <p:nvPr/>
        </p:nvSpPr>
        <p:spPr>
          <a:xfrm>
            <a:off x="10734675" y="581977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94592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F87A3BD-B115-462B-BBAC-8AECB42C8C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Используемое</a:t>
            </a:r>
            <a:r>
              <a:rPr lang="ru-RU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оборудование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099BFF3-440D-440B-81D8-8700998D860D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7</a:t>
            </a:fld>
            <a:r>
              <a:rPr lang="en-US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 </a:t>
            </a:r>
          </a:p>
        </p:txBody>
      </p:sp>
      <p:sp>
        <p:nvSpPr>
          <p:cNvPr id="5" name="Подзаголовок 4">
            <a:extLst>
              <a:ext uri="{FF2B5EF4-FFF2-40B4-BE49-F238E27FC236}">
                <a16:creationId xmlns:a16="http://schemas.microsoft.com/office/drawing/2014/main" id="{295DD4B3-88EE-41A4-9E47-9602F529672F}"/>
              </a:ext>
            </a:extLst>
          </p:cNvPr>
          <p:cNvSpPr>
            <a:spLocks noGrp="1"/>
          </p:cNvSpPr>
          <p:nvPr>
            <p:ph type="subTitle" idx="2"/>
          </p:nvPr>
        </p:nvSpPr>
        <p:spPr>
          <a:xfrm>
            <a:off x="719998" y="1293509"/>
            <a:ext cx="10752001" cy="630000"/>
          </a:xfrm>
        </p:spPr>
        <p:txBody>
          <a:bodyPr/>
          <a:lstStyle/>
          <a:p>
            <a:r>
              <a:rPr lang="ru-RU" sz="2400" dirty="0">
                <a:latin typeface="Open Sans" panose="020B0604020202020204" charset="0"/>
                <a:ea typeface="Open Sans" panose="020B0604020202020204" charset="0"/>
                <a:cs typeface="Open Sans" panose="020B0604020202020204" charset="0"/>
              </a:rPr>
              <a:t>В компетенции используется оборудование российского производства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9FECFFD-ED62-48AA-8DA3-1D9F6E72D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F5181FB6-93BA-4F8F-B002-232D20DE2440}"/>
              </a:ext>
            </a:extLst>
          </p:cNvPr>
          <p:cNvSpPr/>
          <p:nvPr/>
        </p:nvSpPr>
        <p:spPr>
          <a:xfrm>
            <a:off x="10694035" y="583640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8" name="Picture 3">
            <a:extLst>
              <a:ext uri="{FF2B5EF4-FFF2-40B4-BE49-F238E27FC236}">
                <a16:creationId xmlns:a16="http://schemas.microsoft.com/office/drawing/2014/main" id="{34E12F01-895B-4378-B8BE-682E4ED37B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925" y="2265452"/>
            <a:ext cx="3820995" cy="322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AAC1E15C-6F5B-4AEF-8B60-4BB62266D6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896" b="89974" l="9457" r="90543">
                        <a14:foregroundMark x1="9565" y1="86458" x2="9565" y2="86458"/>
                        <a14:foregroundMark x1="90543" y1="86198" x2="90543" y2="86198"/>
                        <a14:foregroundMark x1="38370" y1="87760" x2="38370" y2="87760"/>
                        <a14:foregroundMark x1="61848" y1="87630" x2="61848" y2="87630"/>
                        <a14:foregroundMark x1="90543" y1="87500" x2="90543" y2="87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3914" y="2335481"/>
            <a:ext cx="3868086" cy="3229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C7889A6-66FB-4E18-BFC0-0919F751DE5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28926" y="1790528"/>
            <a:ext cx="3429297" cy="39627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96179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9D0F8C1-16D6-4FDE-B61A-105308C37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Georgia" panose="02040502050405020303" pitchFamily="18" charset="0"/>
              </a:rPr>
              <a:t>Конкурсное задание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D362D0A-0405-4FCA-871F-CB4131629C6B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>
                <a:latin typeface="Georgia" panose="02040502050405020303" pitchFamily="18" charset="0"/>
              </a:rPr>
              <a:t>8</a:t>
            </a:fld>
            <a:r>
              <a:rPr lang="en-US">
                <a:latin typeface="Georgia" panose="02040502050405020303" pitchFamily="18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D0B7EF2-E7A0-453C-A013-DC517ACA8325}"/>
              </a:ext>
            </a:extLst>
          </p:cNvPr>
          <p:cNvSpPr txBox="1"/>
          <p:nvPr/>
        </p:nvSpPr>
        <p:spPr>
          <a:xfrm>
            <a:off x="8362738" y="1541929"/>
            <a:ext cx="1633781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Категория: </a:t>
            </a:r>
            <a:br>
              <a:rPr lang="ru-RU" sz="2000" dirty="0">
                <a:latin typeface="Georgia" panose="02040502050405020303" pitchFamily="18" charset="0"/>
              </a:rPr>
            </a:br>
            <a:r>
              <a:rPr lang="ru-RU" sz="2000" dirty="0">
                <a:latin typeface="Georgia" panose="02040502050405020303" pitchFamily="18" charset="0"/>
              </a:rPr>
              <a:t>Школьники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F898290-061C-4E44-B5B4-84205494CF7A}"/>
              </a:ext>
            </a:extLst>
          </p:cNvPr>
          <p:cNvSpPr txBox="1"/>
          <p:nvPr/>
        </p:nvSpPr>
        <p:spPr>
          <a:xfrm>
            <a:off x="1030941" y="1541929"/>
            <a:ext cx="304923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dirty="0">
                <a:latin typeface="Georgia" panose="02040502050405020303" pitchFamily="18" charset="0"/>
              </a:rPr>
              <a:t>Категории:</a:t>
            </a:r>
            <a:br>
              <a:rPr lang="ru-RU" sz="2000" dirty="0">
                <a:latin typeface="Georgia" panose="02040502050405020303" pitchFamily="18" charset="0"/>
              </a:rPr>
            </a:br>
            <a:r>
              <a:rPr lang="ru-RU" sz="2000" dirty="0">
                <a:latin typeface="Georgia" panose="02040502050405020303" pitchFamily="18" charset="0"/>
              </a:rPr>
              <a:t>Студенты; специалисты</a:t>
            </a:r>
          </a:p>
        </p:txBody>
      </p:sp>
      <p:cxnSp>
        <p:nvCxnSpPr>
          <p:cNvPr id="9" name="Прямая со стрелкой 8">
            <a:extLst>
              <a:ext uri="{FF2B5EF4-FFF2-40B4-BE49-F238E27FC236}">
                <a16:creationId xmlns:a16="http://schemas.microsoft.com/office/drawing/2014/main" id="{9D18FE8C-B6A9-4549-89BB-F28B6797FFA9}"/>
              </a:ext>
            </a:extLst>
          </p:cNvPr>
          <p:cNvCxnSpPr>
            <a:cxnSpLocks/>
            <a:stCxn id="6" idx="2"/>
          </p:cNvCxnSpPr>
          <p:nvPr/>
        </p:nvCxnSpPr>
        <p:spPr>
          <a:xfrm>
            <a:off x="9179629" y="2249815"/>
            <a:ext cx="0" cy="859269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>
            <a:extLst>
              <a:ext uri="{FF2B5EF4-FFF2-40B4-BE49-F238E27FC236}">
                <a16:creationId xmlns:a16="http://schemas.microsoft.com/office/drawing/2014/main" id="{C5A3C2D1-BECD-4FD9-AE4A-0EBC98DDA922}"/>
              </a:ext>
            </a:extLst>
          </p:cNvPr>
          <p:cNvCxnSpPr>
            <a:cxnSpLocks/>
          </p:cNvCxnSpPr>
          <p:nvPr/>
        </p:nvCxnSpPr>
        <p:spPr>
          <a:xfrm>
            <a:off x="1816209" y="2249815"/>
            <a:ext cx="1" cy="8005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Прямоугольник 11">
            <a:extLst>
              <a:ext uri="{FF2B5EF4-FFF2-40B4-BE49-F238E27FC236}">
                <a16:creationId xmlns:a16="http://schemas.microsoft.com/office/drawing/2014/main" id="{BE910556-9AD1-44EA-9CB6-12BB2E2F3A0E}"/>
              </a:ext>
            </a:extLst>
          </p:cNvPr>
          <p:cNvSpPr/>
          <p:nvPr/>
        </p:nvSpPr>
        <p:spPr>
          <a:xfrm>
            <a:off x="7951693" y="3109084"/>
            <a:ext cx="372931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sz="2000" b="1" dirty="0">
                <a:latin typeface="Georgia" panose="02040502050405020303" pitchFamily="18" charset="0"/>
              </a:rPr>
              <a:t>Модуль </a:t>
            </a:r>
            <a:r>
              <a:rPr lang="ru-RU" sz="2000" b="1" dirty="0">
                <a:latin typeface="Georgia" panose="02040502050405020303" pitchFamily="18" charset="0"/>
              </a:rPr>
              <a:t>1</a:t>
            </a:r>
            <a:br>
              <a:rPr lang="en-US" sz="2000" b="1" dirty="0">
                <a:latin typeface="Georgia" panose="02040502050405020303" pitchFamily="18" charset="0"/>
              </a:rPr>
            </a:br>
            <a:r>
              <a:rPr lang="en-US" sz="2000" dirty="0">
                <a:latin typeface="Georgia" panose="02040502050405020303" pitchFamily="18" charset="0"/>
              </a:rPr>
              <a:t>–</a:t>
            </a:r>
            <a:r>
              <a:rPr lang="ru-RU" sz="2000" dirty="0">
                <a:latin typeface="Georgia" panose="02040502050405020303" pitchFamily="18" charset="0"/>
              </a:rPr>
              <a:t> Ввод робота в эксплуатацию</a:t>
            </a:r>
            <a:endParaRPr lang="en-US" sz="2000" dirty="0">
              <a:latin typeface="Georgia" panose="02040502050405020303" pitchFamily="18" charset="0"/>
            </a:endParaRPr>
          </a:p>
          <a:p>
            <a:pPr marL="0" lvl="0" indent="0">
              <a:buNone/>
            </a:pPr>
            <a:r>
              <a:rPr lang="ru-RU" sz="2000" b="1" dirty="0">
                <a:latin typeface="Georgia" panose="02040502050405020303" pitchFamily="18" charset="0"/>
              </a:rPr>
              <a:t>Модуль 2 </a:t>
            </a:r>
            <a:br>
              <a:rPr lang="ru-RU" sz="2000" b="1" dirty="0">
                <a:latin typeface="Georgia" panose="02040502050405020303" pitchFamily="18" charset="0"/>
              </a:rPr>
            </a:br>
            <a:r>
              <a:rPr lang="ru-RU" sz="2000" dirty="0">
                <a:latin typeface="Georgia" panose="02040502050405020303" pitchFamily="18" charset="0"/>
              </a:rPr>
              <a:t>– Эксплуатация сервисного робота</a:t>
            </a:r>
            <a:endParaRPr lang="ru-RU" sz="2000" b="1" dirty="0">
              <a:latin typeface="Georgia" panose="02040502050405020303" pitchFamily="18" charset="0"/>
            </a:endParaRPr>
          </a:p>
        </p:txBody>
      </p:sp>
      <p:sp>
        <p:nvSpPr>
          <p:cNvPr id="15" name="Прямоугольник 14">
            <a:extLst>
              <a:ext uri="{FF2B5EF4-FFF2-40B4-BE49-F238E27FC236}">
                <a16:creationId xmlns:a16="http://schemas.microsoft.com/office/drawing/2014/main" id="{480EEA29-C04B-425A-940F-E468C5463D76}"/>
              </a:ext>
            </a:extLst>
          </p:cNvPr>
          <p:cNvSpPr/>
          <p:nvPr/>
        </p:nvSpPr>
        <p:spPr>
          <a:xfrm>
            <a:off x="1084506" y="3109084"/>
            <a:ext cx="4365808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lvl="0" indent="0">
              <a:buNone/>
            </a:pPr>
            <a:r>
              <a:rPr lang="en-US" sz="2000" b="1" dirty="0">
                <a:latin typeface="Georgia" panose="02040502050405020303" pitchFamily="18" charset="0"/>
              </a:rPr>
              <a:t>Модуль </a:t>
            </a:r>
            <a:r>
              <a:rPr lang="ru-RU" sz="2000" b="1" dirty="0">
                <a:latin typeface="Georgia" panose="02040502050405020303" pitchFamily="18" charset="0"/>
              </a:rPr>
              <a:t>1</a:t>
            </a:r>
            <a:br>
              <a:rPr lang="en-US" sz="2000" b="1" dirty="0">
                <a:latin typeface="Georgia" panose="02040502050405020303" pitchFamily="18" charset="0"/>
              </a:rPr>
            </a:br>
            <a:r>
              <a:rPr lang="en-US" sz="2000" dirty="0">
                <a:latin typeface="Georgia" panose="02040502050405020303" pitchFamily="18" charset="0"/>
              </a:rPr>
              <a:t>–</a:t>
            </a:r>
            <a:r>
              <a:rPr lang="ru-RU" sz="2000" dirty="0">
                <a:latin typeface="Georgia" panose="02040502050405020303" pitchFamily="18" charset="0"/>
              </a:rPr>
              <a:t> Ввод робота в эксплуатацию</a:t>
            </a:r>
          </a:p>
          <a:p>
            <a:pPr marL="0" indent="0">
              <a:buNone/>
            </a:pPr>
            <a:r>
              <a:rPr lang="ru-RU" sz="2000" b="1" dirty="0">
                <a:latin typeface="Georgia" panose="02040502050405020303" pitchFamily="18" charset="0"/>
              </a:rPr>
              <a:t>Модуль 2 </a:t>
            </a:r>
            <a:br>
              <a:rPr lang="ru-RU" sz="2000" b="1" dirty="0">
                <a:latin typeface="Georgia" panose="02040502050405020303" pitchFamily="18" charset="0"/>
              </a:rPr>
            </a:br>
            <a:r>
              <a:rPr lang="ru-RU" sz="2000" dirty="0">
                <a:latin typeface="Georgia" panose="02040502050405020303" pitchFamily="18" charset="0"/>
              </a:rPr>
              <a:t>– Нахождение и устранение неисправностей в роботе</a:t>
            </a:r>
          </a:p>
          <a:p>
            <a:pPr marL="0" lvl="0" indent="0">
              <a:buNone/>
            </a:pPr>
            <a:r>
              <a:rPr lang="ru-RU" sz="2000" b="1" dirty="0">
                <a:latin typeface="Georgia" panose="02040502050405020303" pitchFamily="18" charset="0"/>
              </a:rPr>
              <a:t>Модуль 3 </a:t>
            </a:r>
            <a:br>
              <a:rPr lang="ru-RU" sz="2000" b="1" dirty="0">
                <a:latin typeface="Georgia" panose="02040502050405020303" pitchFamily="18" charset="0"/>
              </a:rPr>
            </a:br>
            <a:r>
              <a:rPr lang="ru-RU" sz="2000" dirty="0">
                <a:latin typeface="Georgia" panose="02040502050405020303" pitchFamily="18" charset="0"/>
              </a:rPr>
              <a:t>– Эксплуатация сервисного робота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687D01A8-6199-4A46-9F09-7A6BD1783E19}"/>
              </a:ext>
            </a:extLst>
          </p:cNvPr>
          <p:cNvSpPr/>
          <p:nvPr/>
        </p:nvSpPr>
        <p:spPr>
          <a:xfrm>
            <a:off x="10694035" y="583640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5B06CB9B-F9B4-49CA-AADA-FE222D33C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3193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D09A34-3733-49B8-9FF3-C00011270D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dirty="0">
                <a:latin typeface="Georgia" panose="02040502050405020303" pitchFamily="18" charset="0"/>
              </a:rPr>
              <a:t>Ввод</a:t>
            </a:r>
            <a:r>
              <a:rPr lang="ru-RU" dirty="0">
                <a:latin typeface="Georgia" panose="02040502050405020303" pitchFamily="18" charset="0"/>
              </a:rPr>
              <a:t> робота в эксплуатацию</a:t>
            </a:r>
            <a:br>
              <a:rPr lang="ru-RU" dirty="0">
                <a:latin typeface="Georgia" panose="02040502050405020303" pitchFamily="18" charset="0"/>
              </a:rPr>
            </a:br>
            <a:endParaRPr lang="ru-RU" dirty="0"/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6DB560D3-47E5-4865-9816-08873E51B1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0000" y="1890000"/>
            <a:ext cx="5653906" cy="4282722"/>
          </a:xfrm>
        </p:spPr>
        <p:txBody>
          <a:bodyPr/>
          <a:lstStyle/>
          <a:p>
            <a:r>
              <a:rPr lang="ru-RU" dirty="0"/>
              <a:t>Общий для всех категорий;</a:t>
            </a:r>
          </a:p>
          <a:p>
            <a:r>
              <a:rPr lang="ru-RU" dirty="0"/>
              <a:t>Заполнение акта о приеме робототехнического устройства;</a:t>
            </a:r>
          </a:p>
          <a:p>
            <a:r>
              <a:rPr lang="ru-RU" dirty="0"/>
              <a:t>Выявление технических и программных характеристик робота;</a:t>
            </a:r>
          </a:p>
          <a:p>
            <a:r>
              <a:rPr lang="ru-RU" dirty="0"/>
              <a:t>Настройка подключения к сети</a:t>
            </a:r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D45FB464-EC3A-4DEF-ACF0-E7C9CC2011D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mtClean="0"/>
              <a:t>9</a:t>
            </a:fld>
            <a:r>
              <a:rPr lang="en-US"/>
              <a:t> 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3D9B0B3-8ACC-497E-8574-130854699E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33239" y="1988439"/>
            <a:ext cx="4744432" cy="3162955"/>
          </a:xfrm>
          <a:prstGeom prst="rect">
            <a:avLst/>
          </a:prstGeom>
        </p:spPr>
      </p:pic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838F0FC0-D42B-49DD-8183-6A91E2950703}"/>
              </a:ext>
            </a:extLst>
          </p:cNvPr>
          <p:cNvSpPr/>
          <p:nvPr/>
        </p:nvSpPr>
        <p:spPr>
          <a:xfrm>
            <a:off x="10694035" y="5836405"/>
            <a:ext cx="1162050" cy="752475"/>
          </a:xfrm>
          <a:prstGeom prst="rect">
            <a:avLst/>
          </a:prstGeom>
          <a:solidFill>
            <a:srgbClr val="003764"/>
          </a:solidFill>
          <a:ln>
            <a:solidFill>
              <a:srgbClr val="00376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Open Sans" panose="020B0604020202020204" charset="0"/>
              <a:ea typeface="Open Sans" panose="020B0604020202020204" charset="0"/>
              <a:cs typeface="Open Sans" panose="020B0604020202020204" charset="0"/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4EE9B001-BAAA-49B2-95D1-9E4FBE9CC7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12000" y="0"/>
            <a:ext cx="1080000" cy="10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2963078"/>
      </p:ext>
    </p:extLst>
  </p:cSld>
  <p:clrMapOvr>
    <a:masterClrMapping/>
  </p:clrMapOvr>
</p:sld>
</file>

<file path=ppt/theme/theme1.xml><?xml version="1.0" encoding="utf-8"?>
<a:theme xmlns:a="http://schemas.openxmlformats.org/drawingml/2006/main" name="WorldSkills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3764"/>
        </a:solidFill>
        <a:ln>
          <a:solidFill>
            <a:srgbClr val="003764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610</TotalTime>
  <Words>661</Words>
  <Application>Microsoft Office PowerPoint</Application>
  <PresentationFormat>Широкоэкранный</PresentationFormat>
  <Paragraphs>116</Paragraphs>
  <Slides>15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1" baseType="lpstr">
      <vt:lpstr>Georgia</vt:lpstr>
      <vt:lpstr>Arial</vt:lpstr>
      <vt:lpstr>Open Sans</vt:lpstr>
      <vt:lpstr>Monotype Corsiva</vt:lpstr>
      <vt:lpstr>Calibri</vt:lpstr>
      <vt:lpstr>WorldSkills</vt:lpstr>
      <vt:lpstr>Эксплуатация сервисных роботов</vt:lpstr>
      <vt:lpstr>Эксплуатация сервисных роботов</vt:lpstr>
      <vt:lpstr>Разработчики компетенции</vt:lpstr>
      <vt:lpstr>Необходимые профессиональные  навыки и умения</vt:lpstr>
      <vt:lpstr>Профессии </vt:lpstr>
      <vt:lpstr>Потенциальные работодатели компетенции </vt:lpstr>
      <vt:lpstr>Используемое оборудование</vt:lpstr>
      <vt:lpstr>Конкурсное задание</vt:lpstr>
      <vt:lpstr>Ввод робота в эксплуатацию </vt:lpstr>
      <vt:lpstr>Эксплуатация сервисного робота </vt:lpstr>
      <vt:lpstr>Нахождение и устранение неисправностей в роботе  </vt:lpstr>
      <vt:lpstr>Почему эта компетенция подходит для Абилимпикса</vt:lpstr>
      <vt:lpstr>Полезные ссылки</vt:lpstr>
      <vt:lpstr>Проделанная работа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Эксплуатация сервисных роботов</dc:title>
  <dc:creator>Николай Иванов</dc:creator>
  <cp:lastModifiedBy>Николай Иванов</cp:lastModifiedBy>
  <cp:revision>36</cp:revision>
  <dcterms:modified xsi:type="dcterms:W3CDTF">2023-11-20T14:58:59Z</dcterms:modified>
</cp:coreProperties>
</file>